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2" r:id="rId3"/>
    <p:sldId id="257" r:id="rId4"/>
    <p:sldId id="258" r:id="rId5"/>
    <p:sldId id="260" r:id="rId6"/>
    <p:sldId id="261" r:id="rId7"/>
    <p:sldId id="259" r:id="rId8"/>
    <p:sldId id="267" r:id="rId9"/>
    <p:sldId id="262" r:id="rId10"/>
    <p:sldId id="263" r:id="rId11"/>
    <p:sldId id="264" r:id="rId12"/>
    <p:sldId id="265" r:id="rId13"/>
    <p:sldId id="266" r:id="rId14"/>
    <p:sldId id="268" r:id="rId15"/>
    <p:sldId id="276" r:id="rId16"/>
    <p:sldId id="269" r:id="rId17"/>
    <p:sldId id="277" r:id="rId18"/>
    <p:sldId id="270" r:id="rId19"/>
    <p:sldId id="271" r:id="rId20"/>
    <p:sldId id="279" r:id="rId21"/>
    <p:sldId id="280" r:id="rId22"/>
    <p:sldId id="272" r:id="rId23"/>
    <p:sldId id="273" r:id="rId24"/>
    <p:sldId id="278" r:id="rId25"/>
    <p:sldId id="274" r:id="rId26"/>
    <p:sldId id="275"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p:scale>
          <a:sx n="75" d="100"/>
          <a:sy n="75" d="100"/>
        </p:scale>
        <p:origin x="-30" y="-3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F4F58-E678-4DB5-81A0-732F7A6AF13F}" type="datetimeFigureOut">
              <a:rPr lang="en-IN" smtClean="0"/>
              <a:pPr/>
              <a:t>7/16/2018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1D341-3681-4BE1-BE2B-3AFFC4DACCB3}" type="slidenum">
              <a:rPr lang="en-IN" smtClean="0"/>
              <a:pPr/>
              <a:t>‹#›</a:t>
            </a:fld>
            <a:endParaRPr lang="en-IN"/>
          </a:p>
        </p:txBody>
      </p:sp>
    </p:spTree>
    <p:extLst>
      <p:ext uri="{BB962C8B-B14F-4D97-AF65-F5344CB8AC3E}">
        <p14:creationId xmlns:p14="http://schemas.microsoft.com/office/powerpoint/2010/main" xmlns="" val="256483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A8D87-A8DE-4A6F-9CA6-7FB18DDF85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B3EDF342-820C-4CD6-90CD-916595364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1EB11ED-4120-4BA8-9577-D809604E4491}"/>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5" name="Footer Placeholder 4">
            <a:extLst>
              <a:ext uri="{FF2B5EF4-FFF2-40B4-BE49-F238E27FC236}">
                <a16:creationId xmlns:a16="http://schemas.microsoft.com/office/drawing/2014/main" xmlns="" id="{B8CE6A3C-66EA-42AA-847D-BF339AC202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5B5B6EB-B5CD-4A09-A60F-880A32E3647F}"/>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274705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A07CE4-81AD-45DD-AB94-27AA71F1DE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C8082DB-21EF-49F4-AD11-DA840C6320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E2BC41B-7FD8-4E64-95E0-15F49421EB70}"/>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5" name="Footer Placeholder 4">
            <a:extLst>
              <a:ext uri="{FF2B5EF4-FFF2-40B4-BE49-F238E27FC236}">
                <a16:creationId xmlns:a16="http://schemas.microsoft.com/office/drawing/2014/main" xmlns="" id="{DEF2921D-93FD-4D5C-B81C-D8AE549F01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0E8725F-361A-4A90-B97E-914C6F3D3284}"/>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3982253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8AB2DED-D5B6-4374-B583-D4BB76BE19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2A62DDF-2A81-41B1-93D7-5A09185071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3CFA3F9-EFBF-4A91-A702-8FD975E7D688}"/>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5" name="Footer Placeholder 4">
            <a:extLst>
              <a:ext uri="{FF2B5EF4-FFF2-40B4-BE49-F238E27FC236}">
                <a16:creationId xmlns:a16="http://schemas.microsoft.com/office/drawing/2014/main" xmlns="" id="{67304CD7-A4A5-41F7-9D2F-F9F50A609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26BDD2F-9D8C-4082-8508-550C81A4BBE2}"/>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193150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A5874-3C22-46F9-A65D-40CF2B922D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DAC91F5-C0A6-4920-A1CF-AE50B2BEEA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A97C2E3-C1A6-4269-A76F-89D90DC24305}"/>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5" name="Footer Placeholder 4">
            <a:extLst>
              <a:ext uri="{FF2B5EF4-FFF2-40B4-BE49-F238E27FC236}">
                <a16:creationId xmlns:a16="http://schemas.microsoft.com/office/drawing/2014/main" xmlns="" id="{F470ED56-6220-4CB7-B71B-0CC3A896D6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9B12508-D339-47D1-A5B3-6C9130A2FB13}"/>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39969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91025-7993-4400-8170-0CB3EEFDE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7D1B419-80F8-48D5-A832-D2461612C9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DCC85DF-CD00-4685-A6CE-5FC6C9C6C46C}"/>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5" name="Footer Placeholder 4">
            <a:extLst>
              <a:ext uri="{FF2B5EF4-FFF2-40B4-BE49-F238E27FC236}">
                <a16:creationId xmlns:a16="http://schemas.microsoft.com/office/drawing/2014/main" xmlns="" id="{1C6BA782-79C6-4B8E-B078-E74E26B85A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32770AE-BD8E-4172-850A-8F95A90A10D2}"/>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1894470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B3B91E-7818-44E8-B506-17DE3EA382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BFE85AB-2145-4E28-B46B-25B5F036E3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065CE37-A5EE-409D-B758-9084BAA3F8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5AD0AFC-7F5C-4F77-AB09-81E27ACBCA28}"/>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6" name="Footer Placeholder 5">
            <a:extLst>
              <a:ext uri="{FF2B5EF4-FFF2-40B4-BE49-F238E27FC236}">
                <a16:creationId xmlns:a16="http://schemas.microsoft.com/office/drawing/2014/main" xmlns="" id="{66FE74B2-57AC-41AD-8E2A-7E3ACEFA07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A352A61-0CCF-4CB8-968A-63294B35F8F3}"/>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345231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E91844-B251-4405-82EE-751A6B1551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0F6990A-C13C-443C-8680-ECA9A52B55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13C62478-B93F-4C88-BF59-6CD8F16A07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23F2455-CB47-4D2A-9BB7-33FD3B097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2E771B86-C271-42B2-AE52-21AB626659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9DDE605-9696-4452-847A-FB1D8BF4E8C7}"/>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8" name="Footer Placeholder 7">
            <a:extLst>
              <a:ext uri="{FF2B5EF4-FFF2-40B4-BE49-F238E27FC236}">
                <a16:creationId xmlns:a16="http://schemas.microsoft.com/office/drawing/2014/main" xmlns="" id="{96F9F5CA-3154-451F-829C-B2E02216E4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1DCA64C-2AB8-4C59-86C3-C2DDFBFF4BE2}"/>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419364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FEC604-005B-45C3-ACA4-CF4BB5D3E1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E68027E0-4E9F-4077-A62C-EFCD4C1DD2C0}"/>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4" name="Footer Placeholder 3">
            <a:extLst>
              <a:ext uri="{FF2B5EF4-FFF2-40B4-BE49-F238E27FC236}">
                <a16:creationId xmlns:a16="http://schemas.microsoft.com/office/drawing/2014/main" xmlns="" id="{EC0DFE0B-BB5A-45EF-BB3E-22E1D574319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4FD83ECA-FEF3-4354-A3EE-4E1DDAB0F40F}"/>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276820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8741FCB-0163-4A91-81DC-5DBF088E74F7}"/>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3" name="Footer Placeholder 2">
            <a:extLst>
              <a:ext uri="{FF2B5EF4-FFF2-40B4-BE49-F238E27FC236}">
                <a16:creationId xmlns:a16="http://schemas.microsoft.com/office/drawing/2014/main" xmlns="" id="{40BD1EC3-F63D-4214-8271-1DE5800B5D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2A12B010-33A7-4566-9E01-095B9C235345}"/>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313299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EB6866-B08F-4275-BFFE-48293CC6D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AF4D838-0057-4E00-877D-7C1F994454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1CECE01-A06C-41DF-A735-DCF2B397B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6166938-0745-4C5D-825E-F20C2F61AC9B}"/>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6" name="Footer Placeholder 5">
            <a:extLst>
              <a:ext uri="{FF2B5EF4-FFF2-40B4-BE49-F238E27FC236}">
                <a16:creationId xmlns:a16="http://schemas.microsoft.com/office/drawing/2014/main" xmlns="" id="{E6052DBD-0829-4ECE-84D9-DCC9A18003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86AAD86-0FB2-412C-BE54-740ECFBBDC3D}"/>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172998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5B4A0F-FDBE-4F55-BCB2-298F40E43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E2E2259-D0A0-422F-9C5D-1D2811558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B6C312B-9262-47A0-A010-E8684DF36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453F4D6-7EC7-4DF9-BBC1-6D515BDC51B5}"/>
              </a:ext>
            </a:extLst>
          </p:cNvPr>
          <p:cNvSpPr>
            <a:spLocks noGrp="1"/>
          </p:cNvSpPr>
          <p:nvPr>
            <p:ph type="dt" sz="half" idx="10"/>
          </p:nvPr>
        </p:nvSpPr>
        <p:spPr/>
        <p:txBody>
          <a:bodyPr/>
          <a:lstStyle/>
          <a:p>
            <a:fld id="{C49A32C6-3DAE-4F46-9A59-8C102386EA5D}" type="datetimeFigureOut">
              <a:rPr lang="en-IN" smtClean="0"/>
              <a:pPr/>
              <a:t>7/16/2018</a:t>
            </a:fld>
            <a:endParaRPr lang="en-IN"/>
          </a:p>
        </p:txBody>
      </p:sp>
      <p:sp>
        <p:nvSpPr>
          <p:cNvPr id="6" name="Footer Placeholder 5">
            <a:extLst>
              <a:ext uri="{FF2B5EF4-FFF2-40B4-BE49-F238E27FC236}">
                <a16:creationId xmlns:a16="http://schemas.microsoft.com/office/drawing/2014/main" xmlns="" id="{D0EC77DD-C4CB-4C34-9D4E-7446113BA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C853A78-3969-4C16-8B8C-4F98A3874AA8}"/>
              </a:ext>
            </a:extLst>
          </p:cNvPr>
          <p:cNvSpPr>
            <a:spLocks noGrp="1"/>
          </p:cNvSpPr>
          <p:nvPr>
            <p:ph type="sldNum" sz="quarter" idx="12"/>
          </p:nvPr>
        </p:nvSpPr>
        <p:spPr/>
        <p:txBody>
          <a:body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178358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394992-A972-44B9-B0C4-BF270D56D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288823F-FCE8-4281-A6E6-C5843E8A8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43B9740-3DD8-4DE0-A22E-6EEF5B5B1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A32C6-3DAE-4F46-9A59-8C102386EA5D}" type="datetimeFigureOut">
              <a:rPr lang="en-IN" smtClean="0"/>
              <a:pPr/>
              <a:t>7/16/2018</a:t>
            </a:fld>
            <a:endParaRPr lang="en-IN"/>
          </a:p>
        </p:txBody>
      </p:sp>
      <p:sp>
        <p:nvSpPr>
          <p:cNvPr id="5" name="Footer Placeholder 4">
            <a:extLst>
              <a:ext uri="{FF2B5EF4-FFF2-40B4-BE49-F238E27FC236}">
                <a16:creationId xmlns:a16="http://schemas.microsoft.com/office/drawing/2014/main" xmlns="" id="{6661ADB3-03BA-4601-A2A4-B3ACB9EDB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F4B64310-14F3-47ED-9974-8EC25A14EE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30175-B9B7-406A-9EF1-D0DD545602DD}" type="slidenum">
              <a:rPr lang="en-IN" smtClean="0"/>
              <a:pPr/>
              <a:t>‹#›</a:t>
            </a:fld>
            <a:endParaRPr lang="en-IN"/>
          </a:p>
        </p:txBody>
      </p:sp>
    </p:spTree>
    <p:extLst>
      <p:ext uri="{BB962C8B-B14F-4D97-AF65-F5344CB8AC3E}">
        <p14:creationId xmlns:p14="http://schemas.microsoft.com/office/powerpoint/2010/main" xmlns="" val="2717429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wel.ee.iitb.ac.in/teaching_labs/WEL%20Site/ee236/videos/channel_menu.wmv"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wel.ee.iitb.ac.in/teaching_labs/WEL%20Site/ee236/videos/cursors.wmv"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el.ee.iitb.ac.in/teaching_labs/WEL%20Site/ee236/videos/display.wmv"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wel.ee.iitb.ac.in/teaching_labs/WEL%20Site/ee236/videos/trigger.wm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el.ee.iitb.ac.in/teaching_labs/WEL%20Site/ee236/videos/vol_div.wmv"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wel.ee.iitb.ac.in/teaching_labs/WEL%20Site/ee236/videos/ver_pos.wm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el.ee.iitb.ac.in/teaching_labs/WEL%20Site/ee236/videos/sec_div.wmv"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wel.ee.iitb.ac.in/teaching_labs/WEL%20Site/ee236/videos/hor_pos.wmv"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wel.ee.iitb.ac.in/teaching_labs/WEL%20Site/ee236/videos/measure.wm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DB3467-EFB1-47F0-AA5F-1C08A6D38AAC}"/>
              </a:ext>
            </a:extLst>
          </p:cNvPr>
          <p:cNvSpPr>
            <a:spLocks noGrp="1"/>
          </p:cNvSpPr>
          <p:nvPr>
            <p:ph type="ctrTitle"/>
          </p:nvPr>
        </p:nvSpPr>
        <p:spPr/>
        <p:txBody>
          <a:bodyPr>
            <a:normAutofit fontScale="90000"/>
          </a:bodyPr>
          <a:lstStyle/>
          <a:p>
            <a:r>
              <a:rPr lang="en-IN" dirty="0"/>
              <a:t>Learn Operating </a:t>
            </a:r>
            <a:br>
              <a:rPr lang="en-IN" dirty="0"/>
            </a:br>
            <a:r>
              <a:rPr lang="en-IN" dirty="0"/>
              <a:t>Digital Storage Oscilloscopes</a:t>
            </a:r>
            <a:br>
              <a:rPr lang="en-IN" dirty="0"/>
            </a:br>
            <a:r>
              <a:rPr lang="en-IN" dirty="0"/>
              <a:t>(DSOs)</a:t>
            </a:r>
          </a:p>
        </p:txBody>
      </p:sp>
      <p:sp>
        <p:nvSpPr>
          <p:cNvPr id="3" name="Subtitle 2">
            <a:extLst>
              <a:ext uri="{FF2B5EF4-FFF2-40B4-BE49-F238E27FC236}">
                <a16:creationId xmlns:a16="http://schemas.microsoft.com/office/drawing/2014/main" xmlns="" id="{42668B57-2FD4-465C-A0FB-BEB3D73EA8D0}"/>
              </a:ext>
            </a:extLst>
          </p:cNvPr>
          <p:cNvSpPr>
            <a:spLocks noGrp="1"/>
          </p:cNvSpPr>
          <p:nvPr>
            <p:ph type="subTitle" idx="1"/>
          </p:nvPr>
        </p:nvSpPr>
        <p:spPr>
          <a:xfrm>
            <a:off x="1524000" y="4501906"/>
            <a:ext cx="9144000" cy="1655762"/>
          </a:xfrm>
        </p:spPr>
        <p:txBody>
          <a:bodyPr/>
          <a:lstStyle/>
          <a:p>
            <a:r>
              <a:rPr lang="en-IN" dirty="0"/>
              <a:t>Rupesh Gupta</a:t>
            </a:r>
          </a:p>
          <a:p>
            <a:r>
              <a:rPr lang="en-IN" sz="1400" dirty="0"/>
              <a:t>Wadhwani Electronics Laboratory</a:t>
            </a:r>
          </a:p>
          <a:p>
            <a:r>
              <a:rPr lang="en-IN" sz="1400" dirty="0"/>
              <a:t>IIT Bombay</a:t>
            </a:r>
          </a:p>
        </p:txBody>
      </p:sp>
    </p:spTree>
    <p:extLst>
      <p:ext uri="{BB962C8B-B14F-4D97-AF65-F5344CB8AC3E}">
        <p14:creationId xmlns:p14="http://schemas.microsoft.com/office/powerpoint/2010/main" xmlns="" val="1722055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Channel Menu</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2208343"/>
          </a:xfrm>
        </p:spPr>
        <p:txBody>
          <a:bodyPr>
            <a:normAutofit fontScale="92500" lnSpcReduction="10000"/>
          </a:bodyPr>
          <a:lstStyle/>
          <a:p>
            <a:pPr marL="0" indent="0">
              <a:buNone/>
            </a:pPr>
            <a:r>
              <a:rPr lang="en-IN" sz="2000" b="1" dirty="0"/>
              <a:t>Option 2</a:t>
            </a:r>
            <a:r>
              <a:rPr lang="en-IN" sz="2000" dirty="0"/>
              <a:t>: Bandwidth Limit (off/on) – limits the bandwidth of the signal to be viewed on the screen. This is used to remove high frequency noise (in tens of MHz) from the signal. </a:t>
            </a:r>
          </a:p>
          <a:p>
            <a:pPr marL="0" indent="0">
              <a:buNone/>
            </a:pPr>
            <a:r>
              <a:rPr lang="en-IN" sz="2000" b="1" dirty="0"/>
              <a:t>Option 3</a:t>
            </a:r>
            <a:r>
              <a:rPr lang="en-IN" sz="2000" dirty="0"/>
              <a:t>: Volt/div knob setting – This is used for setting the volt/div knob scaling as coarse or fine tuned. Coarse setting is default and in this setting rotating volt/div knob scaling varies in discrete steps whereas in case of fine setting this scaling varies very smoothly (used for precision purpose).  </a:t>
            </a:r>
          </a:p>
          <a:p>
            <a:pPr marL="0" indent="0">
              <a:buNone/>
            </a:pPr>
            <a:r>
              <a:rPr lang="en-IN" sz="2000" b="1" dirty="0"/>
              <a:t>Option 5</a:t>
            </a:r>
            <a:r>
              <a:rPr lang="en-IN" sz="2000" dirty="0"/>
              <a:t>: Invert – This option inverts the vertical axis and hence signal also inverses.</a:t>
            </a:r>
          </a:p>
          <a:p>
            <a:pPr marL="0" indent="0">
              <a:buNone/>
            </a:pPr>
            <a:r>
              <a:rPr lang="en-IN" sz="2000" dirty="0"/>
              <a:t> (Used for better presentation of negative valued signals) </a:t>
            </a:r>
          </a:p>
        </p:txBody>
      </p:sp>
      <p:pic>
        <p:nvPicPr>
          <p:cNvPr id="4" name="Picture 3">
            <a:extLst>
              <a:ext uri="{FF2B5EF4-FFF2-40B4-BE49-F238E27FC236}">
                <a16:creationId xmlns:a16="http://schemas.microsoft.com/office/drawing/2014/main" xmlns="" id="{83F6FA4B-7D07-4278-9742-11CFC4860A08}"/>
              </a:ext>
            </a:extLst>
          </p:cNvPr>
          <p:cNvPicPr>
            <a:picLocks noChangeAspect="1"/>
          </p:cNvPicPr>
          <p:nvPr/>
        </p:nvPicPr>
        <p:blipFill>
          <a:blip r:embed="rId2"/>
          <a:stretch>
            <a:fillRect/>
          </a:stretch>
        </p:blipFill>
        <p:spPr>
          <a:xfrm>
            <a:off x="1221505" y="3937524"/>
            <a:ext cx="2901442" cy="2208346"/>
          </a:xfrm>
          <a:prstGeom prst="rect">
            <a:avLst/>
          </a:prstGeom>
        </p:spPr>
      </p:pic>
      <p:pic>
        <p:nvPicPr>
          <p:cNvPr id="5" name="Picture 4">
            <a:extLst>
              <a:ext uri="{FF2B5EF4-FFF2-40B4-BE49-F238E27FC236}">
                <a16:creationId xmlns:a16="http://schemas.microsoft.com/office/drawing/2014/main" xmlns="" id="{FF42FB53-E984-4219-B225-8704AAA3970B}"/>
              </a:ext>
            </a:extLst>
          </p:cNvPr>
          <p:cNvPicPr>
            <a:picLocks noChangeAspect="1"/>
          </p:cNvPicPr>
          <p:nvPr/>
        </p:nvPicPr>
        <p:blipFill>
          <a:blip r:embed="rId3"/>
          <a:stretch>
            <a:fillRect/>
          </a:stretch>
        </p:blipFill>
        <p:spPr>
          <a:xfrm>
            <a:off x="6618332" y="3937524"/>
            <a:ext cx="2901442" cy="2272390"/>
          </a:xfrm>
          <a:prstGeom prst="rect">
            <a:avLst/>
          </a:prstGeom>
        </p:spPr>
      </p:pic>
      <p:cxnSp>
        <p:nvCxnSpPr>
          <p:cNvPr id="11" name="Straight Arrow Connector 10">
            <a:extLst>
              <a:ext uri="{FF2B5EF4-FFF2-40B4-BE49-F238E27FC236}">
                <a16:creationId xmlns:a16="http://schemas.microsoft.com/office/drawing/2014/main" xmlns="" id="{BC9E6C02-EC6B-475F-B90E-F66C2C4ECC81}"/>
              </a:ext>
            </a:extLst>
          </p:cNvPr>
          <p:cNvCxnSpPr/>
          <p:nvPr/>
        </p:nvCxnSpPr>
        <p:spPr>
          <a:xfrm flipV="1">
            <a:off x="4426226" y="4545496"/>
            <a:ext cx="0" cy="83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AF91B3BA-63B5-4586-A502-862A4DDBC816}"/>
              </a:ext>
            </a:extLst>
          </p:cNvPr>
          <p:cNvCxnSpPr/>
          <p:nvPr/>
        </p:nvCxnSpPr>
        <p:spPr>
          <a:xfrm>
            <a:off x="4426226" y="5380383"/>
            <a:ext cx="795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209FE8BD-6E68-4C2F-87B2-DD1DC17BC41F}"/>
              </a:ext>
            </a:extLst>
          </p:cNvPr>
          <p:cNvCxnSpPr/>
          <p:nvPr/>
        </p:nvCxnSpPr>
        <p:spPr>
          <a:xfrm>
            <a:off x="9839740" y="4658142"/>
            <a:ext cx="795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0396173-5CDD-48D6-ACE4-28069B51B96E}"/>
              </a:ext>
            </a:extLst>
          </p:cNvPr>
          <p:cNvCxnSpPr>
            <a:cxnSpLocks/>
          </p:cNvCxnSpPr>
          <p:nvPr/>
        </p:nvCxnSpPr>
        <p:spPr>
          <a:xfrm>
            <a:off x="9839740" y="4658142"/>
            <a:ext cx="0" cy="81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327DE4E9-93C5-4589-BE42-4ED9B23504C5}"/>
              </a:ext>
            </a:extLst>
          </p:cNvPr>
          <p:cNvSpPr txBox="1"/>
          <p:nvPr/>
        </p:nvSpPr>
        <p:spPr>
          <a:xfrm>
            <a:off x="4746193" y="5380383"/>
            <a:ext cx="471604" cy="276999"/>
          </a:xfrm>
          <a:prstGeom prst="rect">
            <a:avLst/>
          </a:prstGeom>
          <a:noFill/>
        </p:spPr>
        <p:txBody>
          <a:bodyPr wrap="none" rtlCol="0">
            <a:spAutoFit/>
          </a:bodyPr>
          <a:lstStyle/>
          <a:p>
            <a:r>
              <a:rPr lang="en-IN" sz="1200" dirty="0">
                <a:solidFill>
                  <a:srgbClr val="C00000"/>
                </a:solidFill>
              </a:rPr>
              <a:t>time</a:t>
            </a:r>
          </a:p>
        </p:txBody>
      </p:sp>
      <p:sp>
        <p:nvSpPr>
          <p:cNvPr id="19" name="TextBox 18">
            <a:extLst>
              <a:ext uri="{FF2B5EF4-FFF2-40B4-BE49-F238E27FC236}">
                <a16:creationId xmlns:a16="http://schemas.microsoft.com/office/drawing/2014/main" xmlns="" id="{D508BD1B-0074-48A2-8E32-CB1538340645}"/>
              </a:ext>
            </a:extLst>
          </p:cNvPr>
          <p:cNvSpPr txBox="1"/>
          <p:nvPr/>
        </p:nvSpPr>
        <p:spPr>
          <a:xfrm>
            <a:off x="10163268" y="4621061"/>
            <a:ext cx="471604" cy="276999"/>
          </a:xfrm>
          <a:prstGeom prst="rect">
            <a:avLst/>
          </a:prstGeom>
          <a:noFill/>
        </p:spPr>
        <p:txBody>
          <a:bodyPr wrap="none" rtlCol="0">
            <a:spAutoFit/>
          </a:bodyPr>
          <a:lstStyle/>
          <a:p>
            <a:r>
              <a:rPr lang="en-IN" sz="1200" dirty="0">
                <a:solidFill>
                  <a:srgbClr val="C00000"/>
                </a:solidFill>
              </a:rPr>
              <a:t>time</a:t>
            </a:r>
          </a:p>
        </p:txBody>
      </p:sp>
      <p:sp>
        <p:nvSpPr>
          <p:cNvPr id="20" name="TextBox 19">
            <a:extLst>
              <a:ext uri="{FF2B5EF4-FFF2-40B4-BE49-F238E27FC236}">
                <a16:creationId xmlns:a16="http://schemas.microsoft.com/office/drawing/2014/main" xmlns="" id="{8F7729ED-9628-43EB-B1F8-A09F58901D27}"/>
              </a:ext>
            </a:extLst>
          </p:cNvPr>
          <p:cNvSpPr txBox="1"/>
          <p:nvPr/>
        </p:nvSpPr>
        <p:spPr>
          <a:xfrm>
            <a:off x="4208892" y="4268498"/>
            <a:ext cx="640175" cy="276999"/>
          </a:xfrm>
          <a:prstGeom prst="rect">
            <a:avLst/>
          </a:prstGeom>
          <a:noFill/>
        </p:spPr>
        <p:txBody>
          <a:bodyPr wrap="none" rtlCol="0">
            <a:spAutoFit/>
          </a:bodyPr>
          <a:lstStyle/>
          <a:p>
            <a:r>
              <a:rPr lang="en-IN" sz="1200" dirty="0">
                <a:solidFill>
                  <a:srgbClr val="C00000"/>
                </a:solidFill>
              </a:rPr>
              <a:t>voltage</a:t>
            </a:r>
          </a:p>
        </p:txBody>
      </p:sp>
      <p:sp>
        <p:nvSpPr>
          <p:cNvPr id="21" name="TextBox 20">
            <a:extLst>
              <a:ext uri="{FF2B5EF4-FFF2-40B4-BE49-F238E27FC236}">
                <a16:creationId xmlns:a16="http://schemas.microsoft.com/office/drawing/2014/main" xmlns="" id="{09ED5191-4559-4895-952F-B4F2C08DAD26}"/>
              </a:ext>
            </a:extLst>
          </p:cNvPr>
          <p:cNvSpPr txBox="1"/>
          <p:nvPr/>
        </p:nvSpPr>
        <p:spPr>
          <a:xfrm>
            <a:off x="9609154" y="5440021"/>
            <a:ext cx="640175" cy="276999"/>
          </a:xfrm>
          <a:prstGeom prst="rect">
            <a:avLst/>
          </a:prstGeom>
          <a:noFill/>
        </p:spPr>
        <p:txBody>
          <a:bodyPr wrap="none" rtlCol="0">
            <a:spAutoFit/>
          </a:bodyPr>
          <a:lstStyle/>
          <a:p>
            <a:r>
              <a:rPr lang="en-IN" sz="1200" dirty="0">
                <a:solidFill>
                  <a:srgbClr val="C00000"/>
                </a:solidFill>
              </a:rPr>
              <a:t>voltage</a:t>
            </a:r>
          </a:p>
        </p:txBody>
      </p:sp>
      <p:sp>
        <p:nvSpPr>
          <p:cNvPr id="22" name="Oval 21">
            <a:extLst>
              <a:ext uri="{FF2B5EF4-FFF2-40B4-BE49-F238E27FC236}">
                <a16:creationId xmlns:a16="http://schemas.microsoft.com/office/drawing/2014/main" xmlns="" id="{A4BF3866-9E13-4ED1-AF44-8E1514CBCBB1}"/>
              </a:ext>
            </a:extLst>
          </p:cNvPr>
          <p:cNvSpPr/>
          <p:nvPr/>
        </p:nvSpPr>
        <p:spPr>
          <a:xfrm>
            <a:off x="6565324" y="5817706"/>
            <a:ext cx="527782" cy="4155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xmlns="" id="{C32B8707-7442-46A8-A3FE-5A02B14FA682}"/>
              </a:ext>
            </a:extLst>
          </p:cNvPr>
          <p:cNvSpPr txBox="1"/>
          <p:nvPr/>
        </p:nvSpPr>
        <p:spPr>
          <a:xfrm>
            <a:off x="5782839" y="6233278"/>
            <a:ext cx="2092752" cy="523220"/>
          </a:xfrm>
          <a:prstGeom prst="rect">
            <a:avLst/>
          </a:prstGeom>
          <a:noFill/>
        </p:spPr>
        <p:txBody>
          <a:bodyPr wrap="none" rtlCol="0">
            <a:spAutoFit/>
          </a:bodyPr>
          <a:lstStyle/>
          <a:p>
            <a:pPr algn="ctr"/>
            <a:r>
              <a:rPr lang="en-IN" sz="1400" dirty="0">
                <a:solidFill>
                  <a:srgbClr val="C00000"/>
                </a:solidFill>
              </a:rPr>
              <a:t>Down arrow representing </a:t>
            </a:r>
          </a:p>
          <a:p>
            <a:pPr algn="ctr"/>
            <a:r>
              <a:rPr lang="en-IN" sz="1400" dirty="0">
                <a:solidFill>
                  <a:srgbClr val="C00000"/>
                </a:solidFill>
              </a:rPr>
              <a:t>axis inversion </a:t>
            </a:r>
          </a:p>
        </p:txBody>
      </p:sp>
    </p:spTree>
    <p:extLst>
      <p:ext uri="{BB962C8B-B14F-4D97-AF65-F5344CB8AC3E}">
        <p14:creationId xmlns:p14="http://schemas.microsoft.com/office/powerpoint/2010/main" xmlns="" val="1616732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Channel Menu</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198" y="1690689"/>
            <a:ext cx="10515600" cy="954038"/>
          </a:xfrm>
        </p:spPr>
        <p:txBody>
          <a:bodyPr>
            <a:normAutofit/>
          </a:bodyPr>
          <a:lstStyle/>
          <a:p>
            <a:pPr marL="0" indent="0">
              <a:buNone/>
            </a:pPr>
            <a:r>
              <a:rPr lang="en-IN" sz="2000" b="1" dirty="0"/>
              <a:t>Option 4</a:t>
            </a:r>
            <a:r>
              <a:rPr lang="en-IN" sz="2000" dirty="0"/>
              <a:t>: Probe multiplier setting – Used for multiplying the signal by appropriate factor. (Only the display magnitude changes but the actual signal remains intact). This option is meant for better interaction of the represented signal to the user. </a:t>
            </a:r>
          </a:p>
          <a:p>
            <a:pPr marL="0" indent="0">
              <a:buNone/>
            </a:pPr>
            <a:endParaRPr lang="en-IN" sz="2000" dirty="0"/>
          </a:p>
          <a:p>
            <a:pPr marL="0" indent="0">
              <a:buNone/>
            </a:pPr>
            <a:endParaRPr lang="en-IN" sz="2000" dirty="0"/>
          </a:p>
        </p:txBody>
      </p:sp>
      <p:sp>
        <p:nvSpPr>
          <p:cNvPr id="6" name="TextBox 5">
            <a:extLst>
              <a:ext uri="{FF2B5EF4-FFF2-40B4-BE49-F238E27FC236}">
                <a16:creationId xmlns:a16="http://schemas.microsoft.com/office/drawing/2014/main" xmlns="" id="{9F931FDE-2D75-4DF3-9CC4-E8E5ADEAA361}"/>
              </a:ext>
            </a:extLst>
          </p:cNvPr>
          <p:cNvSpPr txBox="1"/>
          <p:nvPr/>
        </p:nvSpPr>
        <p:spPr>
          <a:xfrm>
            <a:off x="720342" y="5373872"/>
            <a:ext cx="10515599" cy="1169551"/>
          </a:xfrm>
          <a:prstGeom prst="rect">
            <a:avLst/>
          </a:prstGeom>
          <a:noFill/>
        </p:spPr>
        <p:txBody>
          <a:bodyPr wrap="square" rtlCol="0">
            <a:spAutoFit/>
          </a:bodyPr>
          <a:lstStyle/>
          <a:p>
            <a:r>
              <a:rPr lang="en-IN" sz="1400" dirty="0" err="1"/>
              <a:t>Eg</a:t>
            </a:r>
            <a:r>
              <a:rPr lang="en-IN" sz="1400" dirty="0"/>
              <a:t>, Let the probe is used at an attenuation of 10x, the measured signal is divided by 10 and this signal with altered magnitude is displayed. But in order to view the actual value multiplier of 10 could be used for compensating the effect of probe attenuation.</a:t>
            </a:r>
          </a:p>
          <a:p>
            <a:endParaRPr lang="en-IN" sz="1400" dirty="0"/>
          </a:p>
          <a:p>
            <a:r>
              <a:rPr lang="en-IN" sz="1400" dirty="0"/>
              <a:t>Another feature in newer versions is to set the display setting to current instead of voltage that shall be found to be useful while measuring currents as the current sensors give current values in terms of voltages.</a:t>
            </a:r>
          </a:p>
        </p:txBody>
      </p:sp>
      <p:pic>
        <p:nvPicPr>
          <p:cNvPr id="7" name="Picture 6">
            <a:extLst>
              <a:ext uri="{FF2B5EF4-FFF2-40B4-BE49-F238E27FC236}">
                <a16:creationId xmlns:a16="http://schemas.microsoft.com/office/drawing/2014/main" xmlns="" id="{8FEC9AE0-A1C9-4BCA-9AEC-92E8BE0C313A}"/>
              </a:ext>
            </a:extLst>
          </p:cNvPr>
          <p:cNvPicPr>
            <a:picLocks noChangeAspect="1"/>
          </p:cNvPicPr>
          <p:nvPr/>
        </p:nvPicPr>
        <p:blipFill>
          <a:blip r:embed="rId2"/>
          <a:stretch>
            <a:fillRect/>
          </a:stretch>
        </p:blipFill>
        <p:spPr>
          <a:xfrm>
            <a:off x="6364995" y="2748772"/>
            <a:ext cx="2866049" cy="2208346"/>
          </a:xfrm>
          <a:prstGeom prst="rect">
            <a:avLst/>
          </a:prstGeom>
        </p:spPr>
      </p:pic>
      <p:pic>
        <p:nvPicPr>
          <p:cNvPr id="8" name="Picture 7">
            <a:extLst>
              <a:ext uri="{FF2B5EF4-FFF2-40B4-BE49-F238E27FC236}">
                <a16:creationId xmlns:a16="http://schemas.microsoft.com/office/drawing/2014/main" xmlns="" id="{4BE306DE-C747-4A22-9D06-868AEDC6AC3D}"/>
              </a:ext>
            </a:extLst>
          </p:cNvPr>
          <p:cNvPicPr>
            <a:picLocks noChangeAspect="1"/>
          </p:cNvPicPr>
          <p:nvPr/>
        </p:nvPicPr>
        <p:blipFill>
          <a:blip r:embed="rId3"/>
          <a:stretch>
            <a:fillRect/>
          </a:stretch>
        </p:blipFill>
        <p:spPr>
          <a:xfrm>
            <a:off x="2200796" y="2748772"/>
            <a:ext cx="2901442" cy="2208346"/>
          </a:xfrm>
          <a:prstGeom prst="rect">
            <a:avLst/>
          </a:prstGeom>
        </p:spPr>
      </p:pic>
      <p:sp>
        <p:nvSpPr>
          <p:cNvPr id="4" name="Oval 3">
            <a:extLst>
              <a:ext uri="{FF2B5EF4-FFF2-40B4-BE49-F238E27FC236}">
                <a16:creationId xmlns:a16="http://schemas.microsoft.com/office/drawing/2014/main" xmlns="" id="{2217424D-4C06-4C6C-AFB7-944927E4F013}"/>
              </a:ext>
            </a:extLst>
          </p:cNvPr>
          <p:cNvSpPr/>
          <p:nvPr/>
        </p:nvSpPr>
        <p:spPr>
          <a:xfrm>
            <a:off x="2068735" y="4558746"/>
            <a:ext cx="649357" cy="3983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6974B1D1-FB78-419A-8BF9-04F44FCC763F}"/>
              </a:ext>
            </a:extLst>
          </p:cNvPr>
          <p:cNvSpPr/>
          <p:nvPr/>
        </p:nvSpPr>
        <p:spPr>
          <a:xfrm>
            <a:off x="6220472" y="4511960"/>
            <a:ext cx="649357" cy="3983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xmlns="" id="{04F19105-97FB-4238-85FC-FDC089FF992F}"/>
              </a:ext>
            </a:extLst>
          </p:cNvPr>
          <p:cNvSpPr/>
          <p:nvPr/>
        </p:nvSpPr>
        <p:spPr>
          <a:xfrm>
            <a:off x="8690261" y="3920918"/>
            <a:ext cx="649357" cy="3983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xmlns="" id="{D0AFF2E5-1A63-4675-B22F-3DAB115C9349}"/>
              </a:ext>
            </a:extLst>
          </p:cNvPr>
          <p:cNvSpPr/>
          <p:nvPr/>
        </p:nvSpPr>
        <p:spPr>
          <a:xfrm>
            <a:off x="4507168" y="3946963"/>
            <a:ext cx="649357" cy="3983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xmlns="" id="{CBD01BA1-0AA6-4FAA-9CE9-3D967110EC85}"/>
              </a:ext>
            </a:extLst>
          </p:cNvPr>
          <p:cNvSpPr txBox="1"/>
          <p:nvPr/>
        </p:nvSpPr>
        <p:spPr>
          <a:xfrm>
            <a:off x="5024355" y="3767029"/>
            <a:ext cx="953787" cy="307777"/>
          </a:xfrm>
          <a:prstGeom prst="rect">
            <a:avLst/>
          </a:prstGeom>
          <a:noFill/>
        </p:spPr>
        <p:txBody>
          <a:bodyPr wrap="none" rtlCol="0">
            <a:spAutoFit/>
          </a:bodyPr>
          <a:lstStyle/>
          <a:p>
            <a:r>
              <a:rPr lang="en-IN" sz="1400" dirty="0">
                <a:solidFill>
                  <a:srgbClr val="C00000"/>
                </a:solidFill>
              </a:rPr>
              <a:t>Setting :1x</a:t>
            </a:r>
          </a:p>
        </p:txBody>
      </p:sp>
      <p:sp>
        <p:nvSpPr>
          <p:cNvPr id="12" name="TextBox 11">
            <a:extLst>
              <a:ext uri="{FF2B5EF4-FFF2-40B4-BE49-F238E27FC236}">
                <a16:creationId xmlns:a16="http://schemas.microsoft.com/office/drawing/2014/main" xmlns="" id="{8786CBB7-6251-418B-BDD1-70CD031AB6B6}"/>
              </a:ext>
            </a:extLst>
          </p:cNvPr>
          <p:cNvSpPr txBox="1"/>
          <p:nvPr/>
        </p:nvSpPr>
        <p:spPr>
          <a:xfrm>
            <a:off x="9180305" y="3736852"/>
            <a:ext cx="1136530" cy="307777"/>
          </a:xfrm>
          <a:prstGeom prst="rect">
            <a:avLst/>
          </a:prstGeom>
          <a:noFill/>
        </p:spPr>
        <p:txBody>
          <a:bodyPr wrap="none" rtlCol="0">
            <a:spAutoFit/>
          </a:bodyPr>
          <a:lstStyle/>
          <a:p>
            <a:r>
              <a:rPr lang="en-IN" sz="1400" dirty="0">
                <a:solidFill>
                  <a:srgbClr val="C00000"/>
                </a:solidFill>
              </a:rPr>
              <a:t>Setting :100x</a:t>
            </a:r>
          </a:p>
        </p:txBody>
      </p:sp>
      <p:sp>
        <p:nvSpPr>
          <p:cNvPr id="13" name="TextBox 12">
            <a:extLst>
              <a:ext uri="{FF2B5EF4-FFF2-40B4-BE49-F238E27FC236}">
                <a16:creationId xmlns:a16="http://schemas.microsoft.com/office/drawing/2014/main" xmlns="" id="{DDAA0DD0-8123-4EAD-A52A-7F19AC7FCE2D}"/>
              </a:ext>
            </a:extLst>
          </p:cNvPr>
          <p:cNvSpPr txBox="1"/>
          <p:nvPr/>
        </p:nvSpPr>
        <p:spPr>
          <a:xfrm>
            <a:off x="1834632" y="4907027"/>
            <a:ext cx="1158138" cy="307777"/>
          </a:xfrm>
          <a:prstGeom prst="rect">
            <a:avLst/>
          </a:prstGeom>
          <a:noFill/>
        </p:spPr>
        <p:txBody>
          <a:bodyPr wrap="none" rtlCol="0">
            <a:spAutoFit/>
          </a:bodyPr>
          <a:lstStyle/>
          <a:p>
            <a:r>
              <a:rPr lang="en-IN" sz="1400" dirty="0">
                <a:solidFill>
                  <a:srgbClr val="C00000"/>
                </a:solidFill>
              </a:rPr>
              <a:t>Scale : 2V/div</a:t>
            </a:r>
          </a:p>
        </p:txBody>
      </p:sp>
      <p:sp>
        <p:nvSpPr>
          <p:cNvPr id="14" name="TextBox 13">
            <a:extLst>
              <a:ext uri="{FF2B5EF4-FFF2-40B4-BE49-F238E27FC236}">
                <a16:creationId xmlns:a16="http://schemas.microsoft.com/office/drawing/2014/main" xmlns="" id="{B36B92F0-8A63-4DAE-80C3-82E08B22CF64}"/>
              </a:ext>
            </a:extLst>
          </p:cNvPr>
          <p:cNvSpPr txBox="1"/>
          <p:nvPr/>
        </p:nvSpPr>
        <p:spPr>
          <a:xfrm>
            <a:off x="5896255" y="4901824"/>
            <a:ext cx="1340880" cy="307777"/>
          </a:xfrm>
          <a:prstGeom prst="rect">
            <a:avLst/>
          </a:prstGeom>
          <a:noFill/>
        </p:spPr>
        <p:txBody>
          <a:bodyPr wrap="none" rtlCol="0">
            <a:spAutoFit/>
          </a:bodyPr>
          <a:lstStyle/>
          <a:p>
            <a:r>
              <a:rPr lang="en-IN" sz="1400" dirty="0">
                <a:solidFill>
                  <a:srgbClr val="C00000"/>
                </a:solidFill>
              </a:rPr>
              <a:t>Scale : 200V/div</a:t>
            </a:r>
          </a:p>
        </p:txBody>
      </p:sp>
      <p:sp>
        <p:nvSpPr>
          <p:cNvPr id="15" name="TextBox 14">
            <a:extLst>
              <a:ext uri="{FF2B5EF4-FFF2-40B4-BE49-F238E27FC236}">
                <a16:creationId xmlns:a16="http://schemas.microsoft.com/office/drawing/2014/main" xmlns="" id="{DA9EE305-3A22-4820-ABFF-1F144A6F8063}"/>
              </a:ext>
            </a:extLst>
          </p:cNvPr>
          <p:cNvSpPr txBox="1"/>
          <p:nvPr/>
        </p:nvSpPr>
        <p:spPr>
          <a:xfrm rot="865100">
            <a:off x="9105279" y="2598414"/>
            <a:ext cx="2777043" cy="923330"/>
          </a:xfrm>
          <a:prstGeom prst="rect">
            <a:avLst/>
          </a:prstGeom>
          <a:noFill/>
        </p:spPr>
        <p:txBody>
          <a:bodyPr wrap="none" rtlCol="0">
            <a:spAutoFit/>
          </a:bodyPr>
          <a:lstStyle/>
          <a:p>
            <a:pPr algn="ctr"/>
            <a:r>
              <a:rPr lang="en-IN" i="1" dirty="0">
                <a:solidFill>
                  <a:srgbClr val="C00000"/>
                </a:solidFill>
              </a:rPr>
              <a:t>Only signal scaling </a:t>
            </a:r>
          </a:p>
          <a:p>
            <a:pPr algn="ctr"/>
            <a:r>
              <a:rPr lang="en-IN" i="1" dirty="0">
                <a:solidFill>
                  <a:srgbClr val="C00000"/>
                </a:solidFill>
              </a:rPr>
              <a:t>Changes while  keeping the </a:t>
            </a:r>
          </a:p>
          <a:p>
            <a:pPr algn="ctr"/>
            <a:r>
              <a:rPr lang="en-IN" i="1" dirty="0">
                <a:solidFill>
                  <a:srgbClr val="C00000"/>
                </a:solidFill>
              </a:rPr>
              <a:t>signal display same.</a:t>
            </a:r>
          </a:p>
        </p:txBody>
      </p:sp>
      <p:pic>
        <p:nvPicPr>
          <p:cNvPr id="16" name="Picture 4">
            <a:hlinkClick r:id="rId4"/>
          </p:cNvPr>
          <p:cNvPicPr>
            <a:picLocks noChangeAspect="1" noChangeArrowheads="1"/>
          </p:cNvPicPr>
          <p:nvPr/>
        </p:nvPicPr>
        <p:blipFill>
          <a:blip r:embed="rId5"/>
          <a:srcRect/>
          <a:stretch>
            <a:fillRect/>
          </a:stretch>
        </p:blipFill>
        <p:spPr bwMode="auto">
          <a:xfrm>
            <a:off x="11155680" y="326572"/>
            <a:ext cx="649606" cy="649606"/>
          </a:xfrm>
          <a:prstGeom prst="rect">
            <a:avLst/>
          </a:prstGeom>
          <a:noFill/>
          <a:ln w="9525">
            <a:noFill/>
            <a:miter lim="800000"/>
            <a:headEnd/>
            <a:tailEnd/>
          </a:ln>
          <a:effectLst/>
        </p:spPr>
      </p:pic>
      <p:sp>
        <p:nvSpPr>
          <p:cNvPr id="17" name="TextBox 16"/>
          <p:cNvSpPr txBox="1"/>
          <p:nvPr/>
        </p:nvSpPr>
        <p:spPr>
          <a:xfrm>
            <a:off x="11011989" y="979714"/>
            <a:ext cx="1107996" cy="369332"/>
          </a:xfrm>
          <a:prstGeom prst="rect">
            <a:avLst/>
          </a:prstGeom>
          <a:noFill/>
        </p:spPr>
        <p:txBody>
          <a:bodyPr wrap="none" rtlCol="0">
            <a:spAutoFit/>
          </a:bodyPr>
          <a:lstStyle/>
          <a:p>
            <a:r>
              <a:rPr lang="en-US" b="1" dirty="0" smtClean="0"/>
              <a:t>Ch. Menu</a:t>
            </a:r>
            <a:endParaRPr lang="en-US" b="1" dirty="0"/>
          </a:p>
        </p:txBody>
      </p:sp>
    </p:spTree>
    <p:extLst>
      <p:ext uri="{BB962C8B-B14F-4D97-AF65-F5344CB8AC3E}">
        <p14:creationId xmlns:p14="http://schemas.microsoft.com/office/powerpoint/2010/main" xmlns="" val="2802087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Acquire</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985413"/>
            <a:ext cx="10515600" cy="2291166"/>
          </a:xfrm>
        </p:spPr>
        <p:txBody>
          <a:bodyPr>
            <a:normAutofit/>
          </a:bodyPr>
          <a:lstStyle/>
          <a:p>
            <a:pPr marL="0" indent="0">
              <a:buNone/>
            </a:pPr>
            <a:r>
              <a:rPr lang="en-IN" sz="2000" dirty="0"/>
              <a:t>This specifies the data acquiring type used for displaying the signal on the screen. </a:t>
            </a:r>
          </a:p>
          <a:p>
            <a:pPr marL="0" indent="0">
              <a:buNone/>
            </a:pPr>
            <a:r>
              <a:rPr lang="en-IN" sz="2000" b="1" dirty="0"/>
              <a:t>Option 1:</a:t>
            </a:r>
            <a:r>
              <a:rPr lang="en-IN" sz="2000" dirty="0"/>
              <a:t> Sample – Displays the signal with samples equal to sampling rate of the DSO.</a:t>
            </a:r>
          </a:p>
          <a:p>
            <a:pPr marL="0" indent="0">
              <a:buNone/>
            </a:pPr>
            <a:r>
              <a:rPr lang="en-IN" sz="2000" b="1" dirty="0"/>
              <a:t>Option 2:</a:t>
            </a:r>
            <a:r>
              <a:rPr lang="en-IN" sz="2000" dirty="0"/>
              <a:t> Peak Detect</a:t>
            </a:r>
          </a:p>
          <a:p>
            <a:pPr marL="0" indent="0">
              <a:buNone/>
            </a:pPr>
            <a:r>
              <a:rPr lang="en-IN" sz="2000" b="1" dirty="0"/>
              <a:t>Option 3: </a:t>
            </a:r>
            <a:r>
              <a:rPr lang="en-IN" sz="2000" dirty="0"/>
              <a:t>Average – Displays the signal after averaging the number of samples specified by the fourth option. Averaging sometimes is used for removing the noise from the signal. </a:t>
            </a:r>
          </a:p>
          <a:p>
            <a:pPr marL="0" indent="0">
              <a:buNone/>
            </a:pPr>
            <a:r>
              <a:rPr lang="en-IN" sz="2000" b="1" dirty="0"/>
              <a:t>Option 4:</a:t>
            </a:r>
            <a:r>
              <a:rPr lang="en-IN" sz="2000" dirty="0"/>
              <a:t> Samples for Average – 4/16/64/128 </a:t>
            </a:r>
            <a:endParaRPr lang="en-IN" sz="1600" dirty="0"/>
          </a:p>
        </p:txBody>
      </p:sp>
    </p:spTree>
    <p:extLst>
      <p:ext uri="{BB962C8B-B14F-4D97-AF65-F5344CB8AC3E}">
        <p14:creationId xmlns:p14="http://schemas.microsoft.com/office/powerpoint/2010/main" xmlns="" val="963319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Cursor</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510878"/>
            <a:ext cx="10333383" cy="2519480"/>
          </a:xfrm>
        </p:spPr>
        <p:txBody>
          <a:bodyPr>
            <a:normAutofit/>
          </a:bodyPr>
          <a:lstStyle/>
          <a:p>
            <a:pPr marL="0" indent="0">
              <a:buNone/>
            </a:pPr>
            <a:r>
              <a:rPr lang="en-IN" sz="2000" dirty="0"/>
              <a:t>It turns on/off the cursors on the screen. Any point on a 2-Dimensional display could be displayed by a x and y value which are time and voltage values respectively. </a:t>
            </a:r>
          </a:p>
          <a:p>
            <a:pPr marL="0" indent="0">
              <a:buNone/>
            </a:pPr>
            <a:r>
              <a:rPr lang="en-IN" sz="2000" dirty="0"/>
              <a:t>First option is to turn on/off the cursors . </a:t>
            </a:r>
          </a:p>
          <a:p>
            <a:pPr lvl="1"/>
            <a:r>
              <a:rPr lang="en-IN" sz="1600" dirty="0"/>
              <a:t>Amplitude or the voltage cursor are two horizontal cursors observed on the screen.  Voltage cursors are specific to the channel and will represent value depending upon the corresponding channel scaling. </a:t>
            </a:r>
          </a:p>
          <a:p>
            <a:pPr lvl="1"/>
            <a:r>
              <a:rPr lang="en-IN" sz="1600" dirty="0"/>
              <a:t>Time cursors are two vertical cursors observed on the screen. These are channel non specific and represent values depending upon the sec/div scaling.</a:t>
            </a:r>
          </a:p>
          <a:p>
            <a:pPr marL="0" indent="0">
              <a:buNone/>
            </a:pPr>
            <a:r>
              <a:rPr lang="en-IN" sz="1600" dirty="0"/>
              <a:t>    </a:t>
            </a:r>
          </a:p>
        </p:txBody>
      </p:sp>
      <p:pic>
        <p:nvPicPr>
          <p:cNvPr id="4" name="Picture 3">
            <a:extLst>
              <a:ext uri="{FF2B5EF4-FFF2-40B4-BE49-F238E27FC236}">
                <a16:creationId xmlns:a16="http://schemas.microsoft.com/office/drawing/2014/main" xmlns="" id="{66470F1E-9A92-47E0-8C55-AE915B051919}"/>
              </a:ext>
            </a:extLst>
          </p:cNvPr>
          <p:cNvPicPr>
            <a:picLocks noChangeAspect="1"/>
          </p:cNvPicPr>
          <p:nvPr/>
        </p:nvPicPr>
        <p:blipFill>
          <a:blip r:embed="rId2"/>
          <a:stretch>
            <a:fillRect/>
          </a:stretch>
        </p:blipFill>
        <p:spPr>
          <a:xfrm>
            <a:off x="7707653" y="3892887"/>
            <a:ext cx="2885489" cy="2253384"/>
          </a:xfrm>
          <a:prstGeom prst="rect">
            <a:avLst/>
          </a:prstGeom>
        </p:spPr>
      </p:pic>
      <p:pic>
        <p:nvPicPr>
          <p:cNvPr id="5" name="Picture 4">
            <a:extLst>
              <a:ext uri="{FF2B5EF4-FFF2-40B4-BE49-F238E27FC236}">
                <a16:creationId xmlns:a16="http://schemas.microsoft.com/office/drawing/2014/main" xmlns="" id="{9886284C-30C2-4EAE-A333-B6EAFD4D1A8E}"/>
              </a:ext>
            </a:extLst>
          </p:cNvPr>
          <p:cNvPicPr>
            <a:picLocks noChangeAspect="1"/>
          </p:cNvPicPr>
          <p:nvPr/>
        </p:nvPicPr>
        <p:blipFill>
          <a:blip r:embed="rId3"/>
          <a:stretch>
            <a:fillRect/>
          </a:stretch>
        </p:blipFill>
        <p:spPr>
          <a:xfrm>
            <a:off x="1834894" y="3841014"/>
            <a:ext cx="2885489" cy="2253384"/>
          </a:xfrm>
          <a:prstGeom prst="rect">
            <a:avLst/>
          </a:prstGeom>
        </p:spPr>
      </p:pic>
      <p:sp>
        <p:nvSpPr>
          <p:cNvPr id="6" name="TextBox 5">
            <a:extLst>
              <a:ext uri="{FF2B5EF4-FFF2-40B4-BE49-F238E27FC236}">
                <a16:creationId xmlns:a16="http://schemas.microsoft.com/office/drawing/2014/main" xmlns="" id="{C24943F6-153C-4A3F-A384-7D5EA74624B2}"/>
              </a:ext>
            </a:extLst>
          </p:cNvPr>
          <p:cNvSpPr txBox="1"/>
          <p:nvPr/>
        </p:nvSpPr>
        <p:spPr>
          <a:xfrm>
            <a:off x="426440" y="6403020"/>
            <a:ext cx="11156900" cy="523220"/>
          </a:xfrm>
          <a:prstGeom prst="rect">
            <a:avLst/>
          </a:prstGeom>
          <a:noFill/>
        </p:spPr>
        <p:txBody>
          <a:bodyPr wrap="none" rtlCol="0">
            <a:spAutoFit/>
          </a:bodyPr>
          <a:lstStyle/>
          <a:p>
            <a:r>
              <a:rPr lang="en-IN" sz="1400" dirty="0"/>
              <a:t>The cursor positions could be altered by using vertical position knobs in the older models while using the big multipurpose knob in the newer versions.</a:t>
            </a:r>
          </a:p>
          <a:p>
            <a:endParaRPr lang="en-IN" sz="1400" dirty="0"/>
          </a:p>
        </p:txBody>
      </p:sp>
      <p:cxnSp>
        <p:nvCxnSpPr>
          <p:cNvPr id="8" name="Straight Arrow Connector 7">
            <a:extLst>
              <a:ext uri="{FF2B5EF4-FFF2-40B4-BE49-F238E27FC236}">
                <a16:creationId xmlns:a16="http://schemas.microsoft.com/office/drawing/2014/main" xmlns="" id="{AC091251-BC34-4086-8110-64FDBBF40757}"/>
              </a:ext>
            </a:extLst>
          </p:cNvPr>
          <p:cNvCxnSpPr>
            <a:cxnSpLocks/>
          </p:cNvCxnSpPr>
          <p:nvPr/>
        </p:nvCxnSpPr>
        <p:spPr>
          <a:xfrm flipV="1">
            <a:off x="1419367" y="5045265"/>
            <a:ext cx="1238739" cy="277366"/>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D15377DB-5AEF-480D-8AB5-04165C319192}"/>
              </a:ext>
            </a:extLst>
          </p:cNvPr>
          <p:cNvCxnSpPr>
            <a:cxnSpLocks/>
          </p:cNvCxnSpPr>
          <p:nvPr/>
        </p:nvCxnSpPr>
        <p:spPr>
          <a:xfrm flipV="1">
            <a:off x="1530823" y="5240742"/>
            <a:ext cx="1705871" cy="152401"/>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20D00E36-AC88-4360-B5E2-897742D24F71}"/>
              </a:ext>
            </a:extLst>
          </p:cNvPr>
          <p:cNvCxnSpPr>
            <a:cxnSpLocks/>
          </p:cNvCxnSpPr>
          <p:nvPr/>
        </p:nvCxnSpPr>
        <p:spPr>
          <a:xfrm flipV="1">
            <a:off x="7129213" y="4531661"/>
            <a:ext cx="1207827" cy="481901"/>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1FB5A753-C9AC-4763-83F8-A52C70720DBC}"/>
              </a:ext>
            </a:extLst>
          </p:cNvPr>
          <p:cNvCxnSpPr>
            <a:cxnSpLocks/>
          </p:cNvCxnSpPr>
          <p:nvPr/>
        </p:nvCxnSpPr>
        <p:spPr>
          <a:xfrm flipV="1">
            <a:off x="7233313" y="4813555"/>
            <a:ext cx="914400" cy="200007"/>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C5B17209-6847-441B-A771-A82B735733A6}"/>
              </a:ext>
            </a:extLst>
          </p:cNvPr>
          <p:cNvSpPr txBox="1"/>
          <p:nvPr/>
        </p:nvSpPr>
        <p:spPr>
          <a:xfrm>
            <a:off x="497838" y="5316942"/>
            <a:ext cx="1301254" cy="584775"/>
          </a:xfrm>
          <a:prstGeom prst="rect">
            <a:avLst/>
          </a:prstGeom>
          <a:noFill/>
        </p:spPr>
        <p:txBody>
          <a:bodyPr wrap="none" rtlCol="0">
            <a:spAutoFit/>
          </a:bodyPr>
          <a:lstStyle/>
          <a:p>
            <a:pPr algn="ctr"/>
            <a:r>
              <a:rPr lang="en-IN" sz="1600" dirty="0">
                <a:solidFill>
                  <a:srgbClr val="C00000"/>
                </a:solidFill>
              </a:rPr>
              <a:t>Vertical/Time</a:t>
            </a:r>
          </a:p>
          <a:p>
            <a:pPr algn="ctr"/>
            <a:r>
              <a:rPr lang="en-IN" sz="1600" dirty="0">
                <a:solidFill>
                  <a:srgbClr val="C00000"/>
                </a:solidFill>
              </a:rPr>
              <a:t>cursors</a:t>
            </a:r>
          </a:p>
        </p:txBody>
      </p:sp>
      <p:sp>
        <p:nvSpPr>
          <p:cNvPr id="19" name="TextBox 18">
            <a:extLst>
              <a:ext uri="{FF2B5EF4-FFF2-40B4-BE49-F238E27FC236}">
                <a16:creationId xmlns:a16="http://schemas.microsoft.com/office/drawing/2014/main" xmlns="" id="{396386F5-F961-47BA-A438-E65B9E300DC6}"/>
              </a:ext>
            </a:extLst>
          </p:cNvPr>
          <p:cNvSpPr txBox="1"/>
          <p:nvPr/>
        </p:nvSpPr>
        <p:spPr>
          <a:xfrm>
            <a:off x="6401016" y="5012076"/>
            <a:ext cx="1746697" cy="584775"/>
          </a:xfrm>
          <a:prstGeom prst="rect">
            <a:avLst/>
          </a:prstGeom>
          <a:noFill/>
        </p:spPr>
        <p:txBody>
          <a:bodyPr wrap="none" rtlCol="0">
            <a:spAutoFit/>
          </a:bodyPr>
          <a:lstStyle/>
          <a:p>
            <a:pPr algn="ctr"/>
            <a:r>
              <a:rPr lang="en-IN" sz="1600" dirty="0">
                <a:solidFill>
                  <a:srgbClr val="C00000"/>
                </a:solidFill>
              </a:rPr>
              <a:t>Horizontal/Voltage</a:t>
            </a:r>
          </a:p>
          <a:p>
            <a:pPr algn="ctr"/>
            <a:r>
              <a:rPr lang="en-IN" sz="1600" dirty="0">
                <a:solidFill>
                  <a:srgbClr val="C00000"/>
                </a:solidFill>
              </a:rPr>
              <a:t>cursors</a:t>
            </a:r>
          </a:p>
        </p:txBody>
      </p:sp>
      <p:cxnSp>
        <p:nvCxnSpPr>
          <p:cNvPr id="21" name="Straight Arrow Connector 20">
            <a:extLst>
              <a:ext uri="{FF2B5EF4-FFF2-40B4-BE49-F238E27FC236}">
                <a16:creationId xmlns:a16="http://schemas.microsoft.com/office/drawing/2014/main" xmlns="" id="{E8A33310-1339-4890-B6EB-70318EAEC53E}"/>
              </a:ext>
            </a:extLst>
          </p:cNvPr>
          <p:cNvCxnSpPr/>
          <p:nvPr/>
        </p:nvCxnSpPr>
        <p:spPr>
          <a:xfrm flipH="1">
            <a:off x="4720383" y="5240742"/>
            <a:ext cx="206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D1D6116-1558-42F3-AA01-AAAC661E506C}"/>
              </a:ext>
            </a:extLst>
          </p:cNvPr>
          <p:cNvCxnSpPr/>
          <p:nvPr/>
        </p:nvCxnSpPr>
        <p:spPr>
          <a:xfrm flipH="1">
            <a:off x="4736304" y="5625152"/>
            <a:ext cx="206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D0F00952-E3E7-40DC-A818-B37242A5DA00}"/>
              </a:ext>
            </a:extLst>
          </p:cNvPr>
          <p:cNvSpPr txBox="1"/>
          <p:nvPr/>
        </p:nvSpPr>
        <p:spPr>
          <a:xfrm>
            <a:off x="4710868" y="5279059"/>
            <a:ext cx="1178271" cy="307777"/>
          </a:xfrm>
          <a:prstGeom prst="rect">
            <a:avLst/>
          </a:prstGeom>
          <a:noFill/>
        </p:spPr>
        <p:txBody>
          <a:bodyPr wrap="none" rtlCol="0">
            <a:spAutoFit/>
          </a:bodyPr>
          <a:lstStyle/>
          <a:p>
            <a:r>
              <a:rPr lang="en-IN" sz="1400" dirty="0">
                <a:solidFill>
                  <a:srgbClr val="C00000"/>
                </a:solidFill>
              </a:rPr>
              <a:t>Cursor Values</a:t>
            </a:r>
          </a:p>
        </p:txBody>
      </p:sp>
      <p:pic>
        <p:nvPicPr>
          <p:cNvPr id="16" name="Picture 4">
            <a:hlinkClick r:id="rId4"/>
          </p:cNvPr>
          <p:cNvPicPr>
            <a:picLocks noChangeAspect="1" noChangeArrowheads="1"/>
          </p:cNvPicPr>
          <p:nvPr/>
        </p:nvPicPr>
        <p:blipFill>
          <a:blip r:embed="rId5"/>
          <a:srcRect/>
          <a:stretch>
            <a:fillRect/>
          </a:stretch>
        </p:blipFill>
        <p:spPr bwMode="auto">
          <a:xfrm>
            <a:off x="11155680" y="326572"/>
            <a:ext cx="649606" cy="649606"/>
          </a:xfrm>
          <a:prstGeom prst="rect">
            <a:avLst/>
          </a:prstGeom>
          <a:noFill/>
          <a:ln w="9525">
            <a:noFill/>
            <a:miter lim="800000"/>
            <a:headEnd/>
            <a:tailEnd/>
          </a:ln>
          <a:effectLst/>
        </p:spPr>
      </p:pic>
      <p:sp>
        <p:nvSpPr>
          <p:cNvPr id="18" name="TextBox 17"/>
          <p:cNvSpPr txBox="1"/>
          <p:nvPr/>
        </p:nvSpPr>
        <p:spPr>
          <a:xfrm>
            <a:off x="11062789" y="967014"/>
            <a:ext cx="805413" cy="369332"/>
          </a:xfrm>
          <a:prstGeom prst="rect">
            <a:avLst/>
          </a:prstGeom>
          <a:noFill/>
        </p:spPr>
        <p:txBody>
          <a:bodyPr wrap="none" rtlCol="0">
            <a:spAutoFit/>
          </a:bodyPr>
          <a:lstStyle/>
          <a:p>
            <a:r>
              <a:rPr lang="en-US" b="1" dirty="0" smtClean="0"/>
              <a:t>Cursor</a:t>
            </a:r>
            <a:endParaRPr lang="en-US" b="1" dirty="0"/>
          </a:p>
        </p:txBody>
      </p:sp>
    </p:spTree>
    <p:extLst>
      <p:ext uri="{BB962C8B-B14F-4D97-AF65-F5344CB8AC3E}">
        <p14:creationId xmlns:p14="http://schemas.microsoft.com/office/powerpoint/2010/main" xmlns="" val="3162166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Display </a:t>
            </a:r>
            <a:r>
              <a:rPr lang="en-IN" dirty="0"/>
              <a:t>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1967609"/>
          </a:xfrm>
        </p:spPr>
        <p:txBody>
          <a:bodyPr>
            <a:normAutofit/>
          </a:bodyPr>
          <a:lstStyle/>
          <a:p>
            <a:pPr marL="0" indent="0">
              <a:buNone/>
            </a:pPr>
            <a:r>
              <a:rPr lang="en-IN" sz="2000" dirty="0"/>
              <a:t>This is used for varying the presentation of the display.</a:t>
            </a:r>
          </a:p>
          <a:p>
            <a:pPr marL="0" indent="0">
              <a:buNone/>
            </a:pPr>
            <a:r>
              <a:rPr lang="en-IN" sz="2000" b="1" dirty="0"/>
              <a:t>Option 1</a:t>
            </a:r>
            <a:r>
              <a:rPr lang="en-IN" sz="2000" dirty="0"/>
              <a:t>: Type</a:t>
            </a:r>
          </a:p>
          <a:p>
            <a:pPr lvl="1"/>
            <a:r>
              <a:rPr lang="en-IN" sz="1600" dirty="0"/>
              <a:t>Vectors – It is the default setting. </a:t>
            </a:r>
          </a:p>
          <a:p>
            <a:pPr lvl="1"/>
            <a:r>
              <a:rPr lang="en-IN" sz="1600" dirty="0"/>
              <a:t>Dots – In this the signal is represented by 3200 dots on the display. Vectors are formed by connecting these dots by straight lines. </a:t>
            </a:r>
          </a:p>
          <a:p>
            <a:pPr marL="457200" lvl="1" indent="0">
              <a:buNone/>
            </a:pPr>
            <a:r>
              <a:rPr lang="en-IN" sz="1600" dirty="0"/>
              <a:t>These could be distinguished only if slope of the signal at certain points in the signal is very high. </a:t>
            </a:r>
          </a:p>
        </p:txBody>
      </p:sp>
      <p:pic>
        <p:nvPicPr>
          <p:cNvPr id="4" name="Picture 3">
            <a:extLst>
              <a:ext uri="{FF2B5EF4-FFF2-40B4-BE49-F238E27FC236}">
                <a16:creationId xmlns:a16="http://schemas.microsoft.com/office/drawing/2014/main" xmlns="" id="{2BB77551-5E1B-4349-8D25-0D3F4F8F22CB}"/>
              </a:ext>
            </a:extLst>
          </p:cNvPr>
          <p:cNvPicPr>
            <a:picLocks noChangeAspect="1"/>
          </p:cNvPicPr>
          <p:nvPr/>
        </p:nvPicPr>
        <p:blipFill>
          <a:blip r:embed="rId2"/>
          <a:stretch>
            <a:fillRect/>
          </a:stretch>
        </p:blipFill>
        <p:spPr>
          <a:xfrm>
            <a:off x="2142739" y="3679932"/>
            <a:ext cx="3456201" cy="2682424"/>
          </a:xfrm>
          <a:prstGeom prst="rect">
            <a:avLst/>
          </a:prstGeom>
        </p:spPr>
      </p:pic>
      <p:pic>
        <p:nvPicPr>
          <p:cNvPr id="5" name="Picture 4">
            <a:extLst>
              <a:ext uri="{FF2B5EF4-FFF2-40B4-BE49-F238E27FC236}">
                <a16:creationId xmlns:a16="http://schemas.microsoft.com/office/drawing/2014/main" xmlns="" id="{664540FE-FB9F-47DC-AC33-AB95E84BBEC0}"/>
              </a:ext>
            </a:extLst>
          </p:cNvPr>
          <p:cNvPicPr>
            <a:picLocks noChangeAspect="1"/>
          </p:cNvPicPr>
          <p:nvPr/>
        </p:nvPicPr>
        <p:blipFill>
          <a:blip r:embed="rId3"/>
          <a:stretch>
            <a:fillRect/>
          </a:stretch>
        </p:blipFill>
        <p:spPr>
          <a:xfrm>
            <a:off x="6593060" y="3679932"/>
            <a:ext cx="3456201" cy="2682424"/>
          </a:xfrm>
          <a:prstGeom prst="rect">
            <a:avLst/>
          </a:prstGeom>
        </p:spPr>
      </p:pic>
      <p:sp>
        <p:nvSpPr>
          <p:cNvPr id="6" name="TextBox 5">
            <a:extLst>
              <a:ext uri="{FF2B5EF4-FFF2-40B4-BE49-F238E27FC236}">
                <a16:creationId xmlns:a16="http://schemas.microsoft.com/office/drawing/2014/main" xmlns="" id="{B62FB5E0-9AA6-46D3-890A-76B6A41B0EAB}"/>
              </a:ext>
            </a:extLst>
          </p:cNvPr>
          <p:cNvSpPr txBox="1"/>
          <p:nvPr/>
        </p:nvSpPr>
        <p:spPr>
          <a:xfrm>
            <a:off x="2756847" y="6308209"/>
            <a:ext cx="1968424" cy="369332"/>
          </a:xfrm>
          <a:prstGeom prst="rect">
            <a:avLst/>
          </a:prstGeom>
          <a:noFill/>
        </p:spPr>
        <p:txBody>
          <a:bodyPr wrap="none" rtlCol="0">
            <a:spAutoFit/>
          </a:bodyPr>
          <a:lstStyle/>
          <a:p>
            <a:r>
              <a:rPr lang="en-IN" dirty="0">
                <a:solidFill>
                  <a:srgbClr val="C00000"/>
                </a:solidFill>
              </a:rPr>
              <a:t>Vector type display</a:t>
            </a:r>
          </a:p>
        </p:txBody>
      </p:sp>
      <p:sp>
        <p:nvSpPr>
          <p:cNvPr id="7" name="TextBox 6">
            <a:extLst>
              <a:ext uri="{FF2B5EF4-FFF2-40B4-BE49-F238E27FC236}">
                <a16:creationId xmlns:a16="http://schemas.microsoft.com/office/drawing/2014/main" xmlns="" id="{C1B33904-0DD3-4EAC-8F21-DDCD749F16E0}"/>
              </a:ext>
            </a:extLst>
          </p:cNvPr>
          <p:cNvSpPr txBox="1"/>
          <p:nvPr/>
        </p:nvSpPr>
        <p:spPr>
          <a:xfrm>
            <a:off x="7380870" y="6297903"/>
            <a:ext cx="1789785" cy="369332"/>
          </a:xfrm>
          <a:prstGeom prst="rect">
            <a:avLst/>
          </a:prstGeom>
          <a:noFill/>
        </p:spPr>
        <p:txBody>
          <a:bodyPr wrap="none" rtlCol="0">
            <a:spAutoFit/>
          </a:bodyPr>
          <a:lstStyle/>
          <a:p>
            <a:r>
              <a:rPr lang="en-IN" dirty="0">
                <a:solidFill>
                  <a:srgbClr val="C00000"/>
                </a:solidFill>
              </a:rPr>
              <a:t>Dots type display</a:t>
            </a:r>
          </a:p>
        </p:txBody>
      </p:sp>
    </p:spTree>
    <p:extLst>
      <p:ext uri="{BB962C8B-B14F-4D97-AF65-F5344CB8AC3E}">
        <p14:creationId xmlns:p14="http://schemas.microsoft.com/office/powerpoint/2010/main" xmlns="" val="30857821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Display</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4887290"/>
          </a:xfrm>
        </p:spPr>
        <p:txBody>
          <a:bodyPr>
            <a:normAutofit/>
          </a:bodyPr>
          <a:lstStyle/>
          <a:p>
            <a:pPr marL="0" indent="0">
              <a:buNone/>
            </a:pPr>
            <a:r>
              <a:rPr lang="en-IN" sz="2000" b="1" dirty="0"/>
              <a:t>Option 2</a:t>
            </a:r>
            <a:r>
              <a:rPr lang="en-IN" sz="2000" dirty="0"/>
              <a:t>: Persist – This allows the signal to persist or stay on the screen for the defined amount of time even after the probe pin is connected to a different signal. The initial signal gradually blurs out. </a:t>
            </a:r>
          </a:p>
          <a:p>
            <a:pPr marL="0" indent="0">
              <a:buNone/>
            </a:pPr>
            <a:r>
              <a:rPr lang="en-IN" sz="1600" dirty="0"/>
              <a:t>One could try this out by setting the persist option to say 5 sec. Remove the probe pin from the probe check and the square wave gradually blurs out. </a:t>
            </a:r>
          </a:p>
        </p:txBody>
      </p:sp>
      <p:pic>
        <p:nvPicPr>
          <p:cNvPr id="4" name="Picture 3">
            <a:extLst>
              <a:ext uri="{FF2B5EF4-FFF2-40B4-BE49-F238E27FC236}">
                <a16:creationId xmlns:a16="http://schemas.microsoft.com/office/drawing/2014/main" xmlns="" id="{DA17797E-0029-426E-97DE-EAA345B9C130}"/>
              </a:ext>
            </a:extLst>
          </p:cNvPr>
          <p:cNvPicPr>
            <a:picLocks noChangeAspect="1"/>
          </p:cNvPicPr>
          <p:nvPr/>
        </p:nvPicPr>
        <p:blipFill>
          <a:blip r:embed="rId2"/>
          <a:stretch>
            <a:fillRect/>
          </a:stretch>
        </p:blipFill>
        <p:spPr>
          <a:xfrm>
            <a:off x="3123346" y="3147683"/>
            <a:ext cx="4249030" cy="3199418"/>
          </a:xfrm>
          <a:prstGeom prst="rect">
            <a:avLst/>
          </a:prstGeom>
        </p:spPr>
      </p:pic>
      <p:sp>
        <p:nvSpPr>
          <p:cNvPr id="6" name="Oval 5">
            <a:extLst>
              <a:ext uri="{FF2B5EF4-FFF2-40B4-BE49-F238E27FC236}">
                <a16:creationId xmlns:a16="http://schemas.microsoft.com/office/drawing/2014/main" xmlns="" id="{FD6C3B0B-8534-41C6-8676-28AEA537CA37}"/>
              </a:ext>
            </a:extLst>
          </p:cNvPr>
          <p:cNvSpPr/>
          <p:nvPr/>
        </p:nvSpPr>
        <p:spPr>
          <a:xfrm>
            <a:off x="2782957" y="3429000"/>
            <a:ext cx="4744278" cy="17890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17FAE49C-DECE-49DA-8161-E1FCDD9137E7}"/>
              </a:ext>
            </a:extLst>
          </p:cNvPr>
          <p:cNvSpPr txBox="1"/>
          <p:nvPr/>
        </p:nvSpPr>
        <p:spPr>
          <a:xfrm>
            <a:off x="7504354" y="4049230"/>
            <a:ext cx="2153167" cy="646331"/>
          </a:xfrm>
          <a:prstGeom prst="rect">
            <a:avLst/>
          </a:prstGeom>
          <a:noFill/>
        </p:spPr>
        <p:txBody>
          <a:bodyPr wrap="square" rtlCol="0">
            <a:spAutoFit/>
          </a:bodyPr>
          <a:lstStyle/>
          <a:p>
            <a:r>
              <a:rPr lang="en-IN" dirty="0">
                <a:solidFill>
                  <a:srgbClr val="C00000"/>
                </a:solidFill>
              </a:rPr>
              <a:t>Signal disappearing gradually </a:t>
            </a:r>
          </a:p>
        </p:txBody>
      </p:sp>
    </p:spTree>
    <p:extLst>
      <p:ext uri="{BB962C8B-B14F-4D97-AF65-F5344CB8AC3E}">
        <p14:creationId xmlns:p14="http://schemas.microsoft.com/office/powerpoint/2010/main" xmlns="" val="2941030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Display</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992942" y="1605585"/>
            <a:ext cx="10515599" cy="2436328"/>
          </a:xfrm>
        </p:spPr>
        <p:txBody>
          <a:bodyPr>
            <a:normAutofit/>
          </a:bodyPr>
          <a:lstStyle/>
          <a:p>
            <a:pPr marL="0" indent="0">
              <a:buNone/>
            </a:pPr>
            <a:r>
              <a:rPr lang="en-IN" sz="2000" b="1" dirty="0"/>
              <a:t>Option 3</a:t>
            </a:r>
            <a:r>
              <a:rPr lang="en-IN" sz="2000" dirty="0"/>
              <a:t>: Format</a:t>
            </a:r>
          </a:p>
          <a:p>
            <a:pPr lvl="1"/>
            <a:r>
              <a:rPr lang="en-IN" sz="1600" dirty="0"/>
              <a:t>YT format – The signal will be displayed with respect to time.</a:t>
            </a:r>
          </a:p>
          <a:p>
            <a:pPr lvl="1"/>
            <a:r>
              <a:rPr lang="en-IN" sz="1600" dirty="0"/>
              <a:t>XY format – The signals will be displayed with respect to each other i.e. one channel represent the horizontal axis and other channel represent the vertical axis. </a:t>
            </a:r>
          </a:p>
          <a:p>
            <a:pPr marL="457200" lvl="1" indent="0">
              <a:buNone/>
            </a:pPr>
            <a:endParaRPr lang="en-IN" sz="1600" dirty="0"/>
          </a:p>
          <a:p>
            <a:pPr marL="0" indent="0">
              <a:buNone/>
            </a:pPr>
            <a:r>
              <a:rPr lang="en-IN" sz="1800" dirty="0"/>
              <a:t> For XY format it is advised to keep both the channel scaling equal and keep the references of both the signals at the vertical centre of the screen for better inference from the observed shape on the display. This format generates patterns commonly referred as Lissajous patterns. </a:t>
            </a:r>
          </a:p>
          <a:p>
            <a:pPr marL="0" indent="0">
              <a:buNone/>
            </a:pPr>
            <a:endParaRPr lang="en-IN" sz="2000" dirty="0"/>
          </a:p>
        </p:txBody>
      </p:sp>
      <p:pic>
        <p:nvPicPr>
          <p:cNvPr id="4" name="Picture 3">
            <a:extLst>
              <a:ext uri="{FF2B5EF4-FFF2-40B4-BE49-F238E27FC236}">
                <a16:creationId xmlns:a16="http://schemas.microsoft.com/office/drawing/2014/main" xmlns="" id="{FFBC3CA3-E1D9-4277-A14F-B9762F4B649D}"/>
              </a:ext>
            </a:extLst>
          </p:cNvPr>
          <p:cNvPicPr>
            <a:picLocks noChangeAspect="1"/>
          </p:cNvPicPr>
          <p:nvPr/>
        </p:nvPicPr>
        <p:blipFill>
          <a:blip r:embed="rId2"/>
          <a:stretch>
            <a:fillRect/>
          </a:stretch>
        </p:blipFill>
        <p:spPr>
          <a:xfrm>
            <a:off x="7511711" y="3944322"/>
            <a:ext cx="3687347" cy="2676101"/>
          </a:xfrm>
          <a:prstGeom prst="rect">
            <a:avLst/>
          </a:prstGeom>
        </p:spPr>
      </p:pic>
      <p:sp>
        <p:nvSpPr>
          <p:cNvPr id="5" name="TextBox 4">
            <a:extLst>
              <a:ext uri="{FF2B5EF4-FFF2-40B4-BE49-F238E27FC236}">
                <a16:creationId xmlns:a16="http://schemas.microsoft.com/office/drawing/2014/main" xmlns="" id="{32BA9AE9-AFAD-4F91-99B3-F6FB68EB9D1A}"/>
              </a:ext>
            </a:extLst>
          </p:cNvPr>
          <p:cNvSpPr txBox="1"/>
          <p:nvPr/>
        </p:nvSpPr>
        <p:spPr>
          <a:xfrm>
            <a:off x="992942" y="4713806"/>
            <a:ext cx="5499652" cy="1077218"/>
          </a:xfrm>
          <a:prstGeom prst="rect">
            <a:avLst/>
          </a:prstGeom>
          <a:noFill/>
        </p:spPr>
        <p:txBody>
          <a:bodyPr wrap="square" rtlCol="0">
            <a:spAutoFit/>
          </a:bodyPr>
          <a:lstStyle/>
          <a:p>
            <a:r>
              <a:rPr lang="en-IN" sz="1600" dirty="0"/>
              <a:t>This could be tried out by putting two probes connected to the probe check option and a straight line with slope x=y from point (0,0) to (5,5) shall be observed. </a:t>
            </a:r>
          </a:p>
          <a:p>
            <a:endParaRPr lang="en-IN" sz="1600" dirty="0"/>
          </a:p>
        </p:txBody>
      </p:sp>
      <p:pic>
        <p:nvPicPr>
          <p:cNvPr id="6" name="Picture 4">
            <a:hlinkClick r:id="rId3"/>
          </p:cNvPr>
          <p:cNvPicPr>
            <a:picLocks noChangeAspect="1" noChangeArrowheads="1"/>
          </p:cNvPicPr>
          <p:nvPr/>
        </p:nvPicPr>
        <p:blipFill>
          <a:blip r:embed="rId4"/>
          <a:srcRect/>
          <a:stretch>
            <a:fillRect/>
          </a:stretch>
        </p:blipFill>
        <p:spPr bwMode="auto">
          <a:xfrm>
            <a:off x="11155680" y="326572"/>
            <a:ext cx="649606" cy="649606"/>
          </a:xfrm>
          <a:prstGeom prst="rect">
            <a:avLst/>
          </a:prstGeom>
          <a:noFill/>
          <a:ln w="9525">
            <a:noFill/>
            <a:miter lim="800000"/>
            <a:headEnd/>
            <a:tailEnd/>
          </a:ln>
          <a:effectLst/>
        </p:spPr>
      </p:pic>
      <p:sp>
        <p:nvSpPr>
          <p:cNvPr id="7" name="TextBox 6"/>
          <p:cNvSpPr txBox="1"/>
          <p:nvPr/>
        </p:nvSpPr>
        <p:spPr>
          <a:xfrm>
            <a:off x="11075489" y="992414"/>
            <a:ext cx="876202" cy="369332"/>
          </a:xfrm>
          <a:prstGeom prst="rect">
            <a:avLst/>
          </a:prstGeom>
          <a:noFill/>
        </p:spPr>
        <p:txBody>
          <a:bodyPr wrap="none" rtlCol="0">
            <a:spAutoFit/>
          </a:bodyPr>
          <a:lstStyle/>
          <a:p>
            <a:r>
              <a:rPr lang="en-US" b="1" dirty="0" smtClean="0"/>
              <a:t>Display</a:t>
            </a:r>
            <a:endParaRPr lang="en-US" b="1" dirty="0"/>
          </a:p>
        </p:txBody>
      </p:sp>
    </p:spTree>
    <p:extLst>
      <p:ext uri="{BB962C8B-B14F-4D97-AF65-F5344CB8AC3E}">
        <p14:creationId xmlns:p14="http://schemas.microsoft.com/office/powerpoint/2010/main" xmlns="" val="3728642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Display</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4887290"/>
          </a:xfrm>
        </p:spPr>
        <p:txBody>
          <a:bodyPr>
            <a:normAutofit/>
          </a:bodyPr>
          <a:lstStyle/>
          <a:p>
            <a:pPr marL="0" indent="0">
              <a:buNone/>
            </a:pPr>
            <a:r>
              <a:rPr lang="en-IN" sz="2000" b="1" dirty="0"/>
              <a:t>Option 4</a:t>
            </a:r>
            <a:r>
              <a:rPr lang="en-IN" sz="2000" dirty="0"/>
              <a:t>: Contrast – For varying the contrast of the display.</a:t>
            </a:r>
          </a:p>
          <a:p>
            <a:pPr marL="0" indent="0">
              <a:buNone/>
            </a:pPr>
            <a:r>
              <a:rPr lang="en-IN" sz="2000" b="1" dirty="0"/>
              <a:t>Option 5</a:t>
            </a:r>
            <a:r>
              <a:rPr lang="en-IN" sz="2000" dirty="0"/>
              <a:t>: Display style </a:t>
            </a:r>
          </a:p>
          <a:p>
            <a:pPr lvl="1"/>
            <a:r>
              <a:rPr lang="en-IN" sz="1600" dirty="0"/>
              <a:t>Normal – Black text and figures in white background.</a:t>
            </a:r>
          </a:p>
          <a:p>
            <a:pPr lvl="1"/>
            <a:r>
              <a:rPr lang="en-IN" sz="1600" dirty="0"/>
              <a:t>Invert – White text and figures in the black background.</a:t>
            </a:r>
          </a:p>
          <a:p>
            <a:pPr marL="0" indent="0">
              <a:buNone/>
            </a:pPr>
            <a:endParaRPr lang="en-IN" sz="2000" dirty="0"/>
          </a:p>
        </p:txBody>
      </p:sp>
      <p:pic>
        <p:nvPicPr>
          <p:cNvPr id="5" name="Picture 4">
            <a:extLst>
              <a:ext uri="{FF2B5EF4-FFF2-40B4-BE49-F238E27FC236}">
                <a16:creationId xmlns:a16="http://schemas.microsoft.com/office/drawing/2014/main" xmlns="" id="{09FA4520-0DA6-435B-B491-F00899DAAFA0}"/>
              </a:ext>
            </a:extLst>
          </p:cNvPr>
          <p:cNvPicPr>
            <a:picLocks noChangeAspect="1"/>
          </p:cNvPicPr>
          <p:nvPr/>
        </p:nvPicPr>
        <p:blipFill>
          <a:blip r:embed="rId2"/>
          <a:stretch>
            <a:fillRect/>
          </a:stretch>
        </p:blipFill>
        <p:spPr>
          <a:xfrm>
            <a:off x="1399222" y="3312995"/>
            <a:ext cx="4241923" cy="3179880"/>
          </a:xfrm>
          <a:prstGeom prst="rect">
            <a:avLst/>
          </a:prstGeom>
        </p:spPr>
      </p:pic>
      <p:pic>
        <p:nvPicPr>
          <p:cNvPr id="6" name="Picture 5">
            <a:extLst>
              <a:ext uri="{FF2B5EF4-FFF2-40B4-BE49-F238E27FC236}">
                <a16:creationId xmlns:a16="http://schemas.microsoft.com/office/drawing/2014/main" xmlns="" id="{8E3E0EF9-7423-46CC-931D-CD2BFE296ACC}"/>
              </a:ext>
            </a:extLst>
          </p:cNvPr>
          <p:cNvPicPr>
            <a:picLocks noChangeAspect="1"/>
          </p:cNvPicPr>
          <p:nvPr/>
        </p:nvPicPr>
        <p:blipFill>
          <a:blip r:embed="rId3"/>
          <a:stretch>
            <a:fillRect/>
          </a:stretch>
        </p:blipFill>
        <p:spPr>
          <a:xfrm>
            <a:off x="6096000" y="3312995"/>
            <a:ext cx="4198677" cy="3179880"/>
          </a:xfrm>
          <a:prstGeom prst="rect">
            <a:avLst/>
          </a:prstGeom>
        </p:spPr>
      </p:pic>
    </p:spTree>
    <p:extLst>
      <p:ext uri="{BB962C8B-B14F-4D97-AF65-F5344CB8AC3E}">
        <p14:creationId xmlns:p14="http://schemas.microsoft.com/office/powerpoint/2010/main" xmlns="" val="2744119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Triggering Phenomenon</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60582"/>
            <a:ext cx="4423117" cy="4351338"/>
          </a:xfrm>
        </p:spPr>
        <p:txBody>
          <a:bodyPr>
            <a:normAutofit/>
          </a:bodyPr>
          <a:lstStyle/>
          <a:p>
            <a:pPr marL="0" indent="0">
              <a:buNone/>
            </a:pPr>
            <a:r>
              <a:rPr lang="en-IN" sz="2000" dirty="0"/>
              <a:t>Two set of parallel electrodes vertical and horizontal are used to display the signal on the screen. In YT display mode i.e. when signal is displayed with respect to time, a ramp signal is given on the vertical electrodes that are responsible for horizontal movement of electron beam on the screen. Whereas the channel signal is given to the horizontal electrodes that are responsible for vertical deflection of electron beam on the screen. </a:t>
            </a:r>
          </a:p>
        </p:txBody>
      </p:sp>
      <p:pic>
        <p:nvPicPr>
          <p:cNvPr id="4" name="Picture 3">
            <a:extLst>
              <a:ext uri="{FF2B5EF4-FFF2-40B4-BE49-F238E27FC236}">
                <a16:creationId xmlns:a16="http://schemas.microsoft.com/office/drawing/2014/main" xmlns="" id="{507110A6-283F-4070-977D-9B8635A3E765}"/>
              </a:ext>
            </a:extLst>
          </p:cNvPr>
          <p:cNvPicPr>
            <a:picLocks noChangeAspect="1"/>
          </p:cNvPicPr>
          <p:nvPr/>
        </p:nvPicPr>
        <p:blipFill rotWithShape="1">
          <a:blip r:embed="rId2"/>
          <a:srcRect t="3183" r="7693" b="6781"/>
          <a:stretch/>
        </p:blipFill>
        <p:spPr>
          <a:xfrm>
            <a:off x="5392614" y="1560582"/>
            <a:ext cx="6534643" cy="4351338"/>
          </a:xfrm>
          <a:prstGeom prst="rect">
            <a:avLst/>
          </a:prstGeom>
        </p:spPr>
      </p:pic>
    </p:spTree>
    <p:extLst>
      <p:ext uri="{BB962C8B-B14F-4D97-AF65-F5344CB8AC3E}">
        <p14:creationId xmlns:p14="http://schemas.microsoft.com/office/powerpoint/2010/main" xmlns="" val="3701393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Triggering Phenomenon</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60582"/>
            <a:ext cx="10515600" cy="2209560"/>
          </a:xfrm>
        </p:spPr>
        <p:txBody>
          <a:bodyPr>
            <a:normAutofit/>
          </a:bodyPr>
          <a:lstStyle/>
          <a:p>
            <a:pPr marL="0" indent="0">
              <a:buNone/>
            </a:pPr>
            <a:r>
              <a:rPr lang="en-IN" sz="2000" dirty="0"/>
              <a:t>Depending upon the chosen source of trigger, the DSO automatically locks to the integral number of frequency of the trigger source (in most cases) and generates a ramp signal whose time period is integral multiple to the triggering source frequency. </a:t>
            </a:r>
          </a:p>
          <a:p>
            <a:pPr marL="0" indent="0">
              <a:buNone/>
            </a:pPr>
            <a:r>
              <a:rPr lang="en-IN" sz="2000" dirty="0"/>
              <a:t>So it is to be kept in mind that if any signal (whether or not the trigger source) needs to be displayed on the screen –</a:t>
            </a:r>
          </a:p>
          <a:p>
            <a:pPr marL="0" indent="0" algn="ctr">
              <a:buNone/>
            </a:pPr>
            <a:r>
              <a:rPr lang="en-IN" sz="1600" dirty="0"/>
              <a:t>“</a:t>
            </a:r>
            <a:r>
              <a:rPr lang="en-IN" sz="1600" i="1" dirty="0"/>
              <a:t>Ramp signal time period should be integral multiple of the signal</a:t>
            </a:r>
            <a:r>
              <a:rPr lang="en-IN" sz="1600" dirty="0"/>
              <a:t>.”       </a:t>
            </a:r>
          </a:p>
          <a:p>
            <a:pPr marL="0" indent="0">
              <a:buNone/>
            </a:pPr>
            <a:endParaRPr lang="en-IN" sz="2000" dirty="0"/>
          </a:p>
        </p:txBody>
      </p:sp>
      <p:pic>
        <p:nvPicPr>
          <p:cNvPr id="4" name="Picture 3">
            <a:extLst>
              <a:ext uri="{FF2B5EF4-FFF2-40B4-BE49-F238E27FC236}">
                <a16:creationId xmlns:a16="http://schemas.microsoft.com/office/drawing/2014/main" xmlns="" id="{C9F877FB-BC4A-4658-9968-C07DD3913A17}"/>
              </a:ext>
            </a:extLst>
          </p:cNvPr>
          <p:cNvPicPr>
            <a:picLocks noChangeAspect="1"/>
          </p:cNvPicPr>
          <p:nvPr/>
        </p:nvPicPr>
        <p:blipFill>
          <a:blip r:embed="rId2"/>
          <a:stretch>
            <a:fillRect/>
          </a:stretch>
        </p:blipFill>
        <p:spPr>
          <a:xfrm>
            <a:off x="536331" y="3767773"/>
            <a:ext cx="3444826" cy="2705100"/>
          </a:xfrm>
          <a:prstGeom prst="rect">
            <a:avLst/>
          </a:prstGeom>
        </p:spPr>
      </p:pic>
      <p:pic>
        <p:nvPicPr>
          <p:cNvPr id="5" name="Picture 4">
            <a:extLst>
              <a:ext uri="{FF2B5EF4-FFF2-40B4-BE49-F238E27FC236}">
                <a16:creationId xmlns:a16="http://schemas.microsoft.com/office/drawing/2014/main" xmlns="" id="{5AD4B10D-5C4F-490C-B681-2AF021CBFB7B}"/>
              </a:ext>
            </a:extLst>
          </p:cNvPr>
          <p:cNvPicPr>
            <a:picLocks noChangeAspect="1"/>
          </p:cNvPicPr>
          <p:nvPr/>
        </p:nvPicPr>
        <p:blipFill>
          <a:blip r:embed="rId3"/>
          <a:stretch>
            <a:fillRect/>
          </a:stretch>
        </p:blipFill>
        <p:spPr>
          <a:xfrm>
            <a:off x="4236134" y="3844852"/>
            <a:ext cx="3332284" cy="2571750"/>
          </a:xfrm>
          <a:prstGeom prst="rect">
            <a:avLst/>
          </a:prstGeom>
        </p:spPr>
      </p:pic>
      <p:pic>
        <p:nvPicPr>
          <p:cNvPr id="6" name="Picture 5">
            <a:extLst>
              <a:ext uri="{FF2B5EF4-FFF2-40B4-BE49-F238E27FC236}">
                <a16:creationId xmlns:a16="http://schemas.microsoft.com/office/drawing/2014/main" xmlns="" id="{9D7360AE-BD81-4DB5-896A-C59EF9E7CFA2}"/>
              </a:ext>
            </a:extLst>
          </p:cNvPr>
          <p:cNvPicPr>
            <a:picLocks noChangeAspect="1"/>
          </p:cNvPicPr>
          <p:nvPr/>
        </p:nvPicPr>
        <p:blipFill>
          <a:blip r:embed="rId4"/>
          <a:stretch>
            <a:fillRect/>
          </a:stretch>
        </p:blipFill>
        <p:spPr>
          <a:xfrm>
            <a:off x="7823395" y="3929698"/>
            <a:ext cx="3332284" cy="2543175"/>
          </a:xfrm>
          <a:prstGeom prst="rect">
            <a:avLst/>
          </a:prstGeom>
        </p:spPr>
      </p:pic>
      <p:sp>
        <p:nvSpPr>
          <p:cNvPr id="7" name="TextBox 6">
            <a:extLst>
              <a:ext uri="{FF2B5EF4-FFF2-40B4-BE49-F238E27FC236}">
                <a16:creationId xmlns:a16="http://schemas.microsoft.com/office/drawing/2014/main" xmlns="" id="{537DB8A8-6F85-4467-8CB8-3FBA527D7BF5}"/>
              </a:ext>
            </a:extLst>
          </p:cNvPr>
          <p:cNvSpPr txBox="1"/>
          <p:nvPr/>
        </p:nvSpPr>
        <p:spPr>
          <a:xfrm>
            <a:off x="1386421" y="6231936"/>
            <a:ext cx="1744645" cy="369332"/>
          </a:xfrm>
          <a:prstGeom prst="rect">
            <a:avLst/>
          </a:prstGeom>
          <a:noFill/>
        </p:spPr>
        <p:txBody>
          <a:bodyPr wrap="none" rtlCol="0">
            <a:spAutoFit/>
          </a:bodyPr>
          <a:lstStyle/>
          <a:p>
            <a:r>
              <a:rPr lang="en-IN" dirty="0">
                <a:solidFill>
                  <a:schemeClr val="accent6"/>
                </a:solidFill>
              </a:rPr>
              <a:t>Integral Multiple</a:t>
            </a:r>
          </a:p>
        </p:txBody>
      </p:sp>
      <p:sp>
        <p:nvSpPr>
          <p:cNvPr id="8" name="TextBox 7">
            <a:extLst>
              <a:ext uri="{FF2B5EF4-FFF2-40B4-BE49-F238E27FC236}">
                <a16:creationId xmlns:a16="http://schemas.microsoft.com/office/drawing/2014/main" xmlns="" id="{944B9636-FED4-4230-8859-4118660F130C}"/>
              </a:ext>
            </a:extLst>
          </p:cNvPr>
          <p:cNvSpPr txBox="1"/>
          <p:nvPr/>
        </p:nvSpPr>
        <p:spPr>
          <a:xfrm>
            <a:off x="5029953" y="6231936"/>
            <a:ext cx="1744645" cy="369332"/>
          </a:xfrm>
          <a:prstGeom prst="rect">
            <a:avLst/>
          </a:prstGeom>
          <a:noFill/>
        </p:spPr>
        <p:txBody>
          <a:bodyPr wrap="none" rtlCol="0">
            <a:spAutoFit/>
          </a:bodyPr>
          <a:lstStyle/>
          <a:p>
            <a:r>
              <a:rPr lang="en-IN" dirty="0">
                <a:solidFill>
                  <a:schemeClr val="accent6"/>
                </a:solidFill>
              </a:rPr>
              <a:t>Integral Multiple</a:t>
            </a:r>
          </a:p>
        </p:txBody>
      </p:sp>
      <p:sp>
        <p:nvSpPr>
          <p:cNvPr id="9" name="TextBox 8">
            <a:extLst>
              <a:ext uri="{FF2B5EF4-FFF2-40B4-BE49-F238E27FC236}">
                <a16:creationId xmlns:a16="http://schemas.microsoft.com/office/drawing/2014/main" xmlns="" id="{93DB9060-14B3-4AF6-8A22-CBB0FB9ECC0D}"/>
              </a:ext>
            </a:extLst>
          </p:cNvPr>
          <p:cNvSpPr txBox="1"/>
          <p:nvPr/>
        </p:nvSpPr>
        <p:spPr>
          <a:xfrm>
            <a:off x="8673485" y="6288207"/>
            <a:ext cx="2190280" cy="369332"/>
          </a:xfrm>
          <a:prstGeom prst="rect">
            <a:avLst/>
          </a:prstGeom>
          <a:noFill/>
        </p:spPr>
        <p:txBody>
          <a:bodyPr wrap="none" rtlCol="0">
            <a:spAutoFit/>
          </a:bodyPr>
          <a:lstStyle/>
          <a:p>
            <a:r>
              <a:rPr lang="en-IN" dirty="0">
                <a:solidFill>
                  <a:srgbClr val="FF0000"/>
                </a:solidFill>
              </a:rPr>
              <a:t>Non Integral Multiple</a:t>
            </a:r>
          </a:p>
        </p:txBody>
      </p:sp>
    </p:spTree>
    <p:extLst>
      <p:ext uri="{BB962C8B-B14F-4D97-AF65-F5344CB8AC3E}">
        <p14:creationId xmlns:p14="http://schemas.microsoft.com/office/powerpoint/2010/main" xmlns="" val="124823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E126630-1DA4-49D4-8231-F970C8349A05}"/>
              </a:ext>
            </a:extLst>
          </p:cNvPr>
          <p:cNvPicPr>
            <a:picLocks noChangeAspect="1"/>
          </p:cNvPicPr>
          <p:nvPr/>
        </p:nvPicPr>
        <p:blipFill>
          <a:blip r:embed="rId2"/>
          <a:stretch>
            <a:fillRect/>
          </a:stretch>
        </p:blipFill>
        <p:spPr>
          <a:xfrm>
            <a:off x="1570345" y="721994"/>
            <a:ext cx="9388387" cy="4734836"/>
          </a:xfrm>
          <a:prstGeom prst="rect">
            <a:avLst/>
          </a:prstGeom>
        </p:spPr>
      </p:pic>
      <p:sp>
        <p:nvSpPr>
          <p:cNvPr id="5" name="TextBox 4">
            <a:extLst>
              <a:ext uri="{FF2B5EF4-FFF2-40B4-BE49-F238E27FC236}">
                <a16:creationId xmlns:a16="http://schemas.microsoft.com/office/drawing/2014/main" xmlns="" id="{FAB4823E-A0A9-4E47-B1C5-B9BC853B878C}"/>
              </a:ext>
            </a:extLst>
          </p:cNvPr>
          <p:cNvSpPr txBox="1"/>
          <p:nvPr/>
        </p:nvSpPr>
        <p:spPr>
          <a:xfrm>
            <a:off x="3005505" y="5430130"/>
            <a:ext cx="6518066" cy="646331"/>
          </a:xfrm>
          <a:prstGeom prst="rect">
            <a:avLst/>
          </a:prstGeom>
          <a:noFill/>
        </p:spPr>
        <p:txBody>
          <a:bodyPr wrap="none" rtlCol="0">
            <a:spAutoFit/>
          </a:bodyPr>
          <a:lstStyle/>
          <a:p>
            <a:r>
              <a:rPr lang="en-IN" sz="3600" dirty="0"/>
              <a:t>Digital Storage Oscilloscope (DSO)</a:t>
            </a:r>
          </a:p>
        </p:txBody>
      </p:sp>
    </p:spTree>
    <p:extLst>
      <p:ext uri="{BB962C8B-B14F-4D97-AF65-F5344CB8AC3E}">
        <p14:creationId xmlns:p14="http://schemas.microsoft.com/office/powerpoint/2010/main" xmlns="" val="1769437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Triggering Phenomenon</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60581"/>
            <a:ext cx="5815818" cy="2279899"/>
          </a:xfrm>
        </p:spPr>
        <p:txBody>
          <a:bodyPr>
            <a:normAutofit/>
          </a:bodyPr>
          <a:lstStyle/>
          <a:p>
            <a:pPr marL="0" indent="0">
              <a:buNone/>
            </a:pPr>
            <a:r>
              <a:rPr lang="en-IN" sz="2000" dirty="0"/>
              <a:t>If time period of the ramp signal is not an integral multiple of the signal to be represented on screen then signal shall appear on the screen in different orientation one after the other. Since the sec/div is very low, all these signal representations may appear simultaneously on the screen due to persistence of vision.  </a:t>
            </a:r>
          </a:p>
        </p:txBody>
      </p:sp>
      <p:pic>
        <p:nvPicPr>
          <p:cNvPr id="7" name="Picture 6">
            <a:extLst>
              <a:ext uri="{FF2B5EF4-FFF2-40B4-BE49-F238E27FC236}">
                <a16:creationId xmlns:a16="http://schemas.microsoft.com/office/drawing/2014/main" xmlns="" id="{AC89D400-5BE0-4EAB-B575-231917821F13}"/>
              </a:ext>
            </a:extLst>
          </p:cNvPr>
          <p:cNvPicPr>
            <a:picLocks noChangeAspect="1"/>
          </p:cNvPicPr>
          <p:nvPr/>
        </p:nvPicPr>
        <p:blipFill>
          <a:blip r:embed="rId2"/>
          <a:stretch>
            <a:fillRect/>
          </a:stretch>
        </p:blipFill>
        <p:spPr>
          <a:xfrm>
            <a:off x="7124748" y="1085765"/>
            <a:ext cx="3749578" cy="4944913"/>
          </a:xfrm>
          <a:prstGeom prst="rect">
            <a:avLst/>
          </a:prstGeom>
        </p:spPr>
      </p:pic>
      <p:pic>
        <p:nvPicPr>
          <p:cNvPr id="4" name="Picture 3">
            <a:extLst>
              <a:ext uri="{FF2B5EF4-FFF2-40B4-BE49-F238E27FC236}">
                <a16:creationId xmlns:a16="http://schemas.microsoft.com/office/drawing/2014/main" xmlns="" id="{C3932B6F-FA15-47D2-A935-E42D09D681AA}"/>
              </a:ext>
            </a:extLst>
          </p:cNvPr>
          <p:cNvPicPr>
            <a:picLocks noChangeAspect="1"/>
          </p:cNvPicPr>
          <p:nvPr/>
        </p:nvPicPr>
        <p:blipFill>
          <a:blip r:embed="rId3"/>
          <a:stretch>
            <a:fillRect/>
          </a:stretch>
        </p:blipFill>
        <p:spPr>
          <a:xfrm>
            <a:off x="1164834" y="4454911"/>
            <a:ext cx="5162550" cy="1162050"/>
          </a:xfrm>
          <a:prstGeom prst="rect">
            <a:avLst/>
          </a:prstGeom>
        </p:spPr>
      </p:pic>
      <p:sp>
        <p:nvSpPr>
          <p:cNvPr id="5" name="TextBox 4">
            <a:extLst>
              <a:ext uri="{FF2B5EF4-FFF2-40B4-BE49-F238E27FC236}">
                <a16:creationId xmlns:a16="http://schemas.microsoft.com/office/drawing/2014/main" xmlns="" id="{FE28B501-E5CF-4D07-97FD-06B94625EA28}"/>
              </a:ext>
            </a:extLst>
          </p:cNvPr>
          <p:cNvSpPr txBox="1"/>
          <p:nvPr/>
        </p:nvSpPr>
        <p:spPr>
          <a:xfrm>
            <a:off x="2293034" y="5709036"/>
            <a:ext cx="2774221" cy="369332"/>
          </a:xfrm>
          <a:prstGeom prst="rect">
            <a:avLst/>
          </a:prstGeom>
          <a:noFill/>
        </p:spPr>
        <p:txBody>
          <a:bodyPr wrap="none" rtlCol="0">
            <a:spAutoFit/>
          </a:bodyPr>
          <a:lstStyle/>
          <a:p>
            <a:r>
              <a:rPr lang="en-IN" dirty="0"/>
              <a:t>Signal display on the screen</a:t>
            </a:r>
          </a:p>
        </p:txBody>
      </p:sp>
    </p:spTree>
    <p:extLst>
      <p:ext uri="{BB962C8B-B14F-4D97-AF65-F5344CB8AC3E}">
        <p14:creationId xmlns:p14="http://schemas.microsoft.com/office/powerpoint/2010/main" xmlns="" val="2850198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Triggering Phenomenon</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60581"/>
            <a:ext cx="10515600" cy="4404121"/>
          </a:xfrm>
        </p:spPr>
        <p:txBody>
          <a:bodyPr>
            <a:normAutofit/>
          </a:bodyPr>
          <a:lstStyle/>
          <a:p>
            <a:pPr marL="0" indent="0">
              <a:buNone/>
            </a:pPr>
            <a:r>
              <a:rPr lang="en-IN" sz="2000" dirty="0"/>
              <a:t>If there are two signals that are needed to be displayed on the screen, then in order to display both of them properly without multiple copies of any signal, the ramp signal time period should be integral multiple of LCM (or its multiples) of the 2 signals to be displayed.</a:t>
            </a:r>
          </a:p>
          <a:p>
            <a:pPr marL="0" indent="0">
              <a:buNone/>
            </a:pPr>
            <a:r>
              <a:rPr lang="en-IN" sz="2000" dirty="0"/>
              <a:t>For example</a:t>
            </a:r>
          </a:p>
          <a:p>
            <a:pPr marL="0" indent="0">
              <a:buNone/>
            </a:pPr>
            <a:r>
              <a:rPr lang="en-IN" sz="2000" dirty="0"/>
              <a:t>Signal 1 : 2 </a:t>
            </a:r>
            <a:r>
              <a:rPr lang="en-IN" sz="2000" dirty="0" err="1"/>
              <a:t>KHz</a:t>
            </a:r>
            <a:r>
              <a:rPr lang="en-IN" sz="2000" dirty="0"/>
              <a:t> (time period = 0.5msec)</a:t>
            </a:r>
          </a:p>
          <a:p>
            <a:pPr marL="0" indent="0">
              <a:buNone/>
            </a:pPr>
            <a:r>
              <a:rPr lang="en-IN" sz="2000" dirty="0"/>
              <a:t>Signal 2 : 5 </a:t>
            </a:r>
            <a:r>
              <a:rPr lang="en-IN" sz="2000" dirty="0" err="1"/>
              <a:t>KHz</a:t>
            </a:r>
            <a:r>
              <a:rPr lang="en-IN" sz="2000" dirty="0"/>
              <a:t> (time period = 0.2msec)</a:t>
            </a:r>
          </a:p>
          <a:p>
            <a:pPr marL="0" indent="0">
              <a:buNone/>
            </a:pPr>
            <a:r>
              <a:rPr lang="en-IN" sz="2000" dirty="0"/>
              <a:t>LCM = 1msec (2 cycles of 2 </a:t>
            </a:r>
            <a:r>
              <a:rPr lang="en-IN" sz="2000" dirty="0" err="1"/>
              <a:t>KHz</a:t>
            </a:r>
            <a:r>
              <a:rPr lang="en-IN" sz="2000" dirty="0"/>
              <a:t> signal and 5 cycles of 5KHz signal)</a:t>
            </a:r>
          </a:p>
          <a:p>
            <a:pPr marL="0" indent="0">
              <a:buNone/>
            </a:pPr>
            <a:r>
              <a:rPr lang="en-IN" sz="2000" dirty="0"/>
              <a:t>Therefore for representing both signals appropriately on the screen, if triggering with signal 1, then 2,4,6,8,… number of cycles should make up the ramp signal period.</a:t>
            </a:r>
          </a:p>
          <a:p>
            <a:pPr marL="0" indent="0">
              <a:buNone/>
            </a:pPr>
            <a:r>
              <a:rPr lang="en-IN" sz="2000" dirty="0"/>
              <a:t>Else if triggering with signal 2, then 5,10,15,20,…. number of cycles should make up the ramp signal.</a:t>
            </a:r>
          </a:p>
        </p:txBody>
      </p:sp>
    </p:spTree>
    <p:extLst>
      <p:ext uri="{BB962C8B-B14F-4D97-AF65-F5344CB8AC3E}">
        <p14:creationId xmlns:p14="http://schemas.microsoft.com/office/powerpoint/2010/main" xmlns="" val="4161047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Triggering Phenomenon</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85093" y="1690688"/>
            <a:ext cx="4296508" cy="4351338"/>
          </a:xfrm>
        </p:spPr>
        <p:txBody>
          <a:bodyPr>
            <a:normAutofit/>
          </a:bodyPr>
          <a:lstStyle/>
          <a:p>
            <a:pPr marL="0" indent="0">
              <a:buNone/>
            </a:pPr>
            <a:r>
              <a:rPr lang="en-IN" sz="2000" dirty="0"/>
              <a:t>Trigger Level is the starting point of the signal from which the ramp should start. It lies between the signal maximum and the minimum value. For the same voltage point any oscillating wave passes through that point twice with one having rising slope and other falling slope. Depending upon the slope chosen appropriate point from the two is selected for starting of the ramp signal.</a:t>
            </a:r>
          </a:p>
        </p:txBody>
      </p:sp>
      <p:pic>
        <p:nvPicPr>
          <p:cNvPr id="4" name="Picture 3">
            <a:extLst>
              <a:ext uri="{FF2B5EF4-FFF2-40B4-BE49-F238E27FC236}">
                <a16:creationId xmlns:a16="http://schemas.microsoft.com/office/drawing/2014/main" xmlns="" id="{22269F68-C09F-4E10-974A-457644FC80ED}"/>
              </a:ext>
            </a:extLst>
          </p:cNvPr>
          <p:cNvPicPr>
            <a:picLocks noChangeAspect="1"/>
          </p:cNvPicPr>
          <p:nvPr/>
        </p:nvPicPr>
        <p:blipFill rotWithShape="1">
          <a:blip r:embed="rId2"/>
          <a:srcRect l="2626" r="5669"/>
          <a:stretch/>
        </p:blipFill>
        <p:spPr>
          <a:xfrm>
            <a:off x="5579012" y="1269638"/>
            <a:ext cx="5727895" cy="5588362"/>
          </a:xfrm>
          <a:prstGeom prst="rect">
            <a:avLst/>
          </a:prstGeom>
        </p:spPr>
      </p:pic>
    </p:spTree>
    <p:extLst>
      <p:ext uri="{BB962C8B-B14F-4D97-AF65-F5344CB8AC3E}">
        <p14:creationId xmlns:p14="http://schemas.microsoft.com/office/powerpoint/2010/main" xmlns="" val="3959792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 panel options - Trigger Level knob </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60582"/>
            <a:ext cx="10697308" cy="1618716"/>
          </a:xfrm>
        </p:spPr>
        <p:txBody>
          <a:bodyPr>
            <a:normAutofit/>
          </a:bodyPr>
          <a:lstStyle/>
          <a:p>
            <a:pPr marL="0" indent="0">
              <a:buNone/>
            </a:pPr>
            <a:r>
              <a:rPr lang="en-IN" sz="2000" dirty="0"/>
              <a:t>It sets the trigger value. On rotating this knob, the trigger level moves vertically and is represented by the trigger pointer. The corresponding trigger level value could be viewed on the bottom right side of the screen. If the pointer goes out of the signal peak to peak (or allowable level) triggering won’t occur and multiple displays of the signal will appear on the screen (due to persistence of vision). </a:t>
            </a:r>
            <a:endParaRPr lang="en-IN" sz="1600" dirty="0"/>
          </a:p>
        </p:txBody>
      </p:sp>
      <p:pic>
        <p:nvPicPr>
          <p:cNvPr id="4" name="Picture 3">
            <a:extLst>
              <a:ext uri="{FF2B5EF4-FFF2-40B4-BE49-F238E27FC236}">
                <a16:creationId xmlns:a16="http://schemas.microsoft.com/office/drawing/2014/main" xmlns="" id="{B1597309-0207-4361-8FE4-ACB87DB5846E}"/>
              </a:ext>
            </a:extLst>
          </p:cNvPr>
          <p:cNvPicPr>
            <a:picLocks noChangeAspect="1"/>
          </p:cNvPicPr>
          <p:nvPr/>
        </p:nvPicPr>
        <p:blipFill>
          <a:blip r:embed="rId2"/>
          <a:stretch>
            <a:fillRect/>
          </a:stretch>
        </p:blipFill>
        <p:spPr>
          <a:xfrm>
            <a:off x="6549612" y="3311329"/>
            <a:ext cx="3987090" cy="3068815"/>
          </a:xfrm>
          <a:prstGeom prst="rect">
            <a:avLst/>
          </a:prstGeom>
        </p:spPr>
      </p:pic>
      <p:pic>
        <p:nvPicPr>
          <p:cNvPr id="5" name="Picture 4">
            <a:extLst>
              <a:ext uri="{FF2B5EF4-FFF2-40B4-BE49-F238E27FC236}">
                <a16:creationId xmlns:a16="http://schemas.microsoft.com/office/drawing/2014/main" xmlns="" id="{DBB61D54-2F22-479E-B3CC-CA59D2872001}"/>
              </a:ext>
            </a:extLst>
          </p:cNvPr>
          <p:cNvPicPr>
            <a:picLocks noChangeAspect="1"/>
          </p:cNvPicPr>
          <p:nvPr/>
        </p:nvPicPr>
        <p:blipFill>
          <a:blip r:embed="rId3"/>
          <a:stretch>
            <a:fillRect/>
          </a:stretch>
        </p:blipFill>
        <p:spPr>
          <a:xfrm>
            <a:off x="936673" y="3311329"/>
            <a:ext cx="3888546" cy="3000661"/>
          </a:xfrm>
          <a:prstGeom prst="rect">
            <a:avLst/>
          </a:prstGeom>
        </p:spPr>
      </p:pic>
      <p:sp>
        <p:nvSpPr>
          <p:cNvPr id="6" name="Oval 5">
            <a:extLst>
              <a:ext uri="{FF2B5EF4-FFF2-40B4-BE49-F238E27FC236}">
                <a16:creationId xmlns:a16="http://schemas.microsoft.com/office/drawing/2014/main" xmlns="" id="{D6D92783-A584-46FC-988F-9331BC6F48B2}"/>
              </a:ext>
            </a:extLst>
          </p:cNvPr>
          <p:cNvSpPr/>
          <p:nvPr/>
        </p:nvSpPr>
        <p:spPr>
          <a:xfrm>
            <a:off x="9664505" y="3756074"/>
            <a:ext cx="253218" cy="267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xmlns="" id="{D3574132-1348-4972-A0CE-B15F9977C5DF}"/>
              </a:ext>
            </a:extLst>
          </p:cNvPr>
          <p:cNvCxnSpPr/>
          <p:nvPr/>
        </p:nvCxnSpPr>
        <p:spPr>
          <a:xfrm>
            <a:off x="4192173" y="3953022"/>
            <a:ext cx="1055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99BE84BD-3AC9-409D-B268-9F4B0A680EE1}"/>
              </a:ext>
            </a:extLst>
          </p:cNvPr>
          <p:cNvCxnSpPr/>
          <p:nvPr/>
        </p:nvCxnSpPr>
        <p:spPr>
          <a:xfrm>
            <a:off x="4192173" y="4710332"/>
            <a:ext cx="105507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xmlns="" id="{8D52357D-A185-4213-A0A7-8AA37B24E9DB}"/>
              </a:ext>
            </a:extLst>
          </p:cNvPr>
          <p:cNvSpPr/>
          <p:nvPr/>
        </p:nvSpPr>
        <p:spPr>
          <a:xfrm>
            <a:off x="4909624" y="4023360"/>
            <a:ext cx="168813" cy="613559"/>
          </a:xfrm>
          <a:prstGeom prst="rightBrace">
            <a:avLst>
              <a:gd name="adj1" fmla="val 8333"/>
              <a:gd name="adj2" fmla="val 4780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EDFA6AFF-C2AF-426D-99C2-7933453A919C}"/>
              </a:ext>
            </a:extLst>
          </p:cNvPr>
          <p:cNvSpPr/>
          <p:nvPr/>
        </p:nvSpPr>
        <p:spPr>
          <a:xfrm>
            <a:off x="3970055" y="4311018"/>
            <a:ext cx="253218" cy="267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C65BB043-DFA7-4E4B-947E-A40C48160EB0}"/>
              </a:ext>
            </a:extLst>
          </p:cNvPr>
          <p:cNvSpPr txBox="1"/>
          <p:nvPr/>
        </p:nvSpPr>
        <p:spPr>
          <a:xfrm>
            <a:off x="5098797" y="4055086"/>
            <a:ext cx="1183529" cy="523220"/>
          </a:xfrm>
          <a:prstGeom prst="rect">
            <a:avLst/>
          </a:prstGeom>
          <a:noFill/>
        </p:spPr>
        <p:txBody>
          <a:bodyPr wrap="none" rtlCol="0">
            <a:spAutoFit/>
          </a:bodyPr>
          <a:lstStyle/>
          <a:p>
            <a:r>
              <a:rPr lang="en-IN" sz="1400" dirty="0">
                <a:solidFill>
                  <a:srgbClr val="C00000"/>
                </a:solidFill>
              </a:rPr>
              <a:t>Allowed </a:t>
            </a:r>
          </a:p>
          <a:p>
            <a:r>
              <a:rPr lang="en-IN" sz="1400" dirty="0">
                <a:solidFill>
                  <a:srgbClr val="C00000"/>
                </a:solidFill>
              </a:rPr>
              <a:t>Trigger points</a:t>
            </a:r>
          </a:p>
        </p:txBody>
      </p:sp>
      <p:cxnSp>
        <p:nvCxnSpPr>
          <p:cNvPr id="20" name="Straight Arrow Connector 19">
            <a:extLst>
              <a:ext uri="{FF2B5EF4-FFF2-40B4-BE49-F238E27FC236}">
                <a16:creationId xmlns:a16="http://schemas.microsoft.com/office/drawing/2014/main" xmlns="" id="{B20465CF-B624-4F1E-AD86-853505AB9012}"/>
              </a:ext>
            </a:extLst>
          </p:cNvPr>
          <p:cNvCxnSpPr/>
          <p:nvPr/>
        </p:nvCxnSpPr>
        <p:spPr>
          <a:xfrm flipH="1" flipV="1">
            <a:off x="4223273" y="4578304"/>
            <a:ext cx="1023977" cy="4719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C4021087-A777-4D43-8B92-B3F7A8E80939}"/>
              </a:ext>
            </a:extLst>
          </p:cNvPr>
          <p:cNvSpPr txBox="1"/>
          <p:nvPr/>
        </p:nvSpPr>
        <p:spPr>
          <a:xfrm>
            <a:off x="5190978" y="4979962"/>
            <a:ext cx="728341" cy="523220"/>
          </a:xfrm>
          <a:prstGeom prst="rect">
            <a:avLst/>
          </a:prstGeom>
          <a:noFill/>
          <a:ln>
            <a:noFill/>
          </a:ln>
        </p:spPr>
        <p:txBody>
          <a:bodyPr wrap="none" rtlCol="0">
            <a:spAutoFit/>
          </a:bodyPr>
          <a:lstStyle/>
          <a:p>
            <a:r>
              <a:rPr lang="en-IN" sz="1400" dirty="0">
                <a:solidFill>
                  <a:srgbClr val="C00000"/>
                </a:solidFill>
              </a:rPr>
              <a:t>Trigger </a:t>
            </a:r>
          </a:p>
          <a:p>
            <a:r>
              <a:rPr lang="en-IN" sz="1400" dirty="0">
                <a:solidFill>
                  <a:srgbClr val="C00000"/>
                </a:solidFill>
              </a:rPr>
              <a:t>Pointer</a:t>
            </a:r>
          </a:p>
        </p:txBody>
      </p:sp>
      <p:cxnSp>
        <p:nvCxnSpPr>
          <p:cNvPr id="22" name="Straight Connector 21">
            <a:extLst>
              <a:ext uri="{FF2B5EF4-FFF2-40B4-BE49-F238E27FC236}">
                <a16:creationId xmlns:a16="http://schemas.microsoft.com/office/drawing/2014/main" xmlns="" id="{2850F12D-CBEC-4C54-A4D4-C6D55BCAF8D6}"/>
              </a:ext>
            </a:extLst>
          </p:cNvPr>
          <p:cNvCxnSpPr/>
          <p:nvPr/>
        </p:nvCxnSpPr>
        <p:spPr>
          <a:xfrm>
            <a:off x="9823351" y="3968850"/>
            <a:ext cx="1055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7453D446-0F77-4959-BE70-45932EED3BDD}"/>
              </a:ext>
            </a:extLst>
          </p:cNvPr>
          <p:cNvCxnSpPr/>
          <p:nvPr/>
        </p:nvCxnSpPr>
        <p:spPr>
          <a:xfrm>
            <a:off x="9823351" y="4726160"/>
            <a:ext cx="1055077"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xmlns="" id="{78B8A330-5749-4720-B27A-F3056758C6B2}"/>
              </a:ext>
            </a:extLst>
          </p:cNvPr>
          <p:cNvSpPr/>
          <p:nvPr/>
        </p:nvSpPr>
        <p:spPr>
          <a:xfrm>
            <a:off x="10540802" y="4039188"/>
            <a:ext cx="168813" cy="613559"/>
          </a:xfrm>
          <a:prstGeom prst="rightBrace">
            <a:avLst>
              <a:gd name="adj1" fmla="val 8333"/>
              <a:gd name="adj2" fmla="val 4780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5" name="TextBox 24">
            <a:extLst>
              <a:ext uri="{FF2B5EF4-FFF2-40B4-BE49-F238E27FC236}">
                <a16:creationId xmlns:a16="http://schemas.microsoft.com/office/drawing/2014/main" xmlns="" id="{55853D45-35F1-4153-AFE9-5BE01C97AEB7}"/>
              </a:ext>
            </a:extLst>
          </p:cNvPr>
          <p:cNvSpPr txBox="1"/>
          <p:nvPr/>
        </p:nvSpPr>
        <p:spPr>
          <a:xfrm>
            <a:off x="10729975" y="4070914"/>
            <a:ext cx="1183529" cy="523220"/>
          </a:xfrm>
          <a:prstGeom prst="rect">
            <a:avLst/>
          </a:prstGeom>
          <a:noFill/>
        </p:spPr>
        <p:txBody>
          <a:bodyPr wrap="none" rtlCol="0">
            <a:spAutoFit/>
          </a:bodyPr>
          <a:lstStyle/>
          <a:p>
            <a:r>
              <a:rPr lang="en-IN" sz="1400" dirty="0">
                <a:solidFill>
                  <a:srgbClr val="C00000"/>
                </a:solidFill>
              </a:rPr>
              <a:t>Allowed </a:t>
            </a:r>
          </a:p>
          <a:p>
            <a:r>
              <a:rPr lang="en-IN" sz="1400" dirty="0">
                <a:solidFill>
                  <a:srgbClr val="C00000"/>
                </a:solidFill>
              </a:rPr>
              <a:t>Trigger points</a:t>
            </a:r>
          </a:p>
        </p:txBody>
      </p:sp>
      <p:sp>
        <p:nvSpPr>
          <p:cNvPr id="26" name="TextBox 25">
            <a:extLst>
              <a:ext uri="{FF2B5EF4-FFF2-40B4-BE49-F238E27FC236}">
                <a16:creationId xmlns:a16="http://schemas.microsoft.com/office/drawing/2014/main" xmlns="" id="{1F03EADE-D4F9-43BC-B4B2-F2ED3F92A95D}"/>
              </a:ext>
            </a:extLst>
          </p:cNvPr>
          <p:cNvSpPr txBox="1"/>
          <p:nvPr/>
        </p:nvSpPr>
        <p:spPr>
          <a:xfrm>
            <a:off x="6200247" y="3524814"/>
            <a:ext cx="3198376" cy="307777"/>
          </a:xfrm>
          <a:prstGeom prst="rect">
            <a:avLst/>
          </a:prstGeom>
          <a:noFill/>
          <a:ln>
            <a:noFill/>
          </a:ln>
        </p:spPr>
        <p:txBody>
          <a:bodyPr wrap="none" rtlCol="0">
            <a:spAutoFit/>
          </a:bodyPr>
          <a:lstStyle/>
          <a:p>
            <a:r>
              <a:rPr lang="en-IN" sz="1400" dirty="0">
                <a:solidFill>
                  <a:srgbClr val="C00000"/>
                </a:solidFill>
              </a:rPr>
              <a:t>Trigger Pointer outside the allowed range</a:t>
            </a:r>
          </a:p>
        </p:txBody>
      </p:sp>
      <p:cxnSp>
        <p:nvCxnSpPr>
          <p:cNvPr id="28" name="Straight Arrow Connector 27">
            <a:extLst>
              <a:ext uri="{FF2B5EF4-FFF2-40B4-BE49-F238E27FC236}">
                <a16:creationId xmlns:a16="http://schemas.microsoft.com/office/drawing/2014/main" xmlns="" id="{31E81395-541D-41A5-94CC-CBFEAC32F656}"/>
              </a:ext>
            </a:extLst>
          </p:cNvPr>
          <p:cNvCxnSpPr>
            <a:cxnSpLocks/>
          </p:cNvCxnSpPr>
          <p:nvPr/>
        </p:nvCxnSpPr>
        <p:spPr>
          <a:xfrm>
            <a:off x="9342351" y="3678703"/>
            <a:ext cx="279950" cy="1538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003008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 panel options -Trigger menu button </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60582"/>
            <a:ext cx="10515599" cy="2747850"/>
          </a:xfrm>
        </p:spPr>
        <p:txBody>
          <a:bodyPr>
            <a:normAutofit/>
          </a:bodyPr>
          <a:lstStyle/>
          <a:p>
            <a:pPr marL="0" indent="0">
              <a:buNone/>
            </a:pPr>
            <a:r>
              <a:rPr lang="en-IN" sz="2000" b="1" dirty="0"/>
              <a:t>Option 1</a:t>
            </a:r>
            <a:r>
              <a:rPr lang="en-IN" sz="2000" dirty="0"/>
              <a:t>: Trigger type – </a:t>
            </a:r>
            <a:r>
              <a:rPr lang="en-IN" sz="1600" dirty="0"/>
              <a:t>By default it is set to edge (used generally) we shall be limiting to this type now. Other types could be explored later using the help button.</a:t>
            </a:r>
          </a:p>
          <a:p>
            <a:pPr marL="0" indent="0">
              <a:buNone/>
            </a:pPr>
            <a:r>
              <a:rPr lang="en-IN" sz="2000" b="1" dirty="0"/>
              <a:t>Option 2</a:t>
            </a:r>
            <a:r>
              <a:rPr lang="en-IN" sz="2000" dirty="0"/>
              <a:t>: Trigger Source - </a:t>
            </a:r>
            <a:r>
              <a:rPr lang="en-IN" sz="1600" dirty="0"/>
              <a:t>Various sources are available for triggering purpose. All the channels available, mains, external signals could be used for triggering. Using mains the triggering is performed using the ac supply required to power the DSO. External signal for triggering could be provided using the external trigger BNC connector. Presently keep the triggering source to the channel corresponding to the signal connected (as only one channel is working). </a:t>
            </a:r>
          </a:p>
          <a:p>
            <a:pPr marL="0" indent="0">
              <a:buNone/>
            </a:pPr>
            <a:r>
              <a:rPr lang="en-IN" sz="2000" b="1" dirty="0"/>
              <a:t>Option 3</a:t>
            </a:r>
            <a:r>
              <a:rPr lang="en-IN" sz="2000" dirty="0"/>
              <a:t>: Slope - </a:t>
            </a:r>
            <a:r>
              <a:rPr lang="en-IN" sz="1600" dirty="0"/>
              <a:t>As discussed in triggering phenomenon slope could be selected to rising or falling. </a:t>
            </a:r>
          </a:p>
          <a:p>
            <a:pPr marL="0" indent="0">
              <a:buNone/>
            </a:pPr>
            <a:endParaRPr lang="en-IN" sz="1600" dirty="0"/>
          </a:p>
        </p:txBody>
      </p:sp>
      <p:pic>
        <p:nvPicPr>
          <p:cNvPr id="4" name="Picture 3">
            <a:extLst>
              <a:ext uri="{FF2B5EF4-FFF2-40B4-BE49-F238E27FC236}">
                <a16:creationId xmlns:a16="http://schemas.microsoft.com/office/drawing/2014/main" xmlns="" id="{361245DF-3852-43DE-9D7C-489A1DB47C17}"/>
              </a:ext>
            </a:extLst>
          </p:cNvPr>
          <p:cNvPicPr>
            <a:picLocks noChangeAspect="1"/>
          </p:cNvPicPr>
          <p:nvPr/>
        </p:nvPicPr>
        <p:blipFill>
          <a:blip r:embed="rId2"/>
          <a:stretch>
            <a:fillRect/>
          </a:stretch>
        </p:blipFill>
        <p:spPr>
          <a:xfrm>
            <a:off x="4590948" y="3930625"/>
            <a:ext cx="2635347" cy="2033609"/>
          </a:xfrm>
          <a:prstGeom prst="rect">
            <a:avLst/>
          </a:prstGeom>
        </p:spPr>
      </p:pic>
      <p:pic>
        <p:nvPicPr>
          <p:cNvPr id="5" name="Picture 4">
            <a:extLst>
              <a:ext uri="{FF2B5EF4-FFF2-40B4-BE49-F238E27FC236}">
                <a16:creationId xmlns:a16="http://schemas.microsoft.com/office/drawing/2014/main" xmlns="" id="{B7C22DFD-FA37-4FCD-B60C-FAC295B1050E}"/>
              </a:ext>
            </a:extLst>
          </p:cNvPr>
          <p:cNvPicPr>
            <a:picLocks noChangeAspect="1"/>
          </p:cNvPicPr>
          <p:nvPr/>
        </p:nvPicPr>
        <p:blipFill>
          <a:blip r:embed="rId3"/>
          <a:stretch>
            <a:fillRect/>
          </a:stretch>
        </p:blipFill>
        <p:spPr>
          <a:xfrm>
            <a:off x="1542568" y="3919153"/>
            <a:ext cx="2635347" cy="2053170"/>
          </a:xfrm>
          <a:prstGeom prst="rect">
            <a:avLst/>
          </a:prstGeom>
        </p:spPr>
      </p:pic>
      <p:sp>
        <p:nvSpPr>
          <p:cNvPr id="6" name="TextBox 5">
            <a:extLst>
              <a:ext uri="{FF2B5EF4-FFF2-40B4-BE49-F238E27FC236}">
                <a16:creationId xmlns:a16="http://schemas.microsoft.com/office/drawing/2014/main" xmlns="" id="{909E81B8-D062-4DC5-9619-C99452F9B698}"/>
              </a:ext>
            </a:extLst>
          </p:cNvPr>
          <p:cNvSpPr txBox="1"/>
          <p:nvPr/>
        </p:nvSpPr>
        <p:spPr>
          <a:xfrm>
            <a:off x="5089607" y="5960967"/>
            <a:ext cx="1687056" cy="338554"/>
          </a:xfrm>
          <a:prstGeom prst="rect">
            <a:avLst/>
          </a:prstGeom>
          <a:noFill/>
        </p:spPr>
        <p:txBody>
          <a:bodyPr wrap="square" rtlCol="0">
            <a:spAutoFit/>
          </a:bodyPr>
          <a:lstStyle/>
          <a:p>
            <a:r>
              <a:rPr lang="en-IN" sz="1600" dirty="0">
                <a:solidFill>
                  <a:srgbClr val="C00000"/>
                </a:solidFill>
              </a:rPr>
              <a:t>Rising Slope</a:t>
            </a:r>
            <a:endParaRPr lang="en-IN" sz="1200" dirty="0">
              <a:solidFill>
                <a:srgbClr val="C00000"/>
              </a:solidFill>
            </a:endParaRPr>
          </a:p>
        </p:txBody>
      </p:sp>
      <p:sp>
        <p:nvSpPr>
          <p:cNvPr id="7" name="TextBox 6">
            <a:extLst>
              <a:ext uri="{FF2B5EF4-FFF2-40B4-BE49-F238E27FC236}">
                <a16:creationId xmlns:a16="http://schemas.microsoft.com/office/drawing/2014/main" xmlns="" id="{2CE1D3A7-4C92-4647-9F69-2F20D22A59C6}"/>
              </a:ext>
            </a:extLst>
          </p:cNvPr>
          <p:cNvSpPr txBox="1"/>
          <p:nvPr/>
        </p:nvSpPr>
        <p:spPr>
          <a:xfrm>
            <a:off x="2126423" y="5922030"/>
            <a:ext cx="1687056" cy="338554"/>
          </a:xfrm>
          <a:prstGeom prst="rect">
            <a:avLst/>
          </a:prstGeom>
          <a:noFill/>
        </p:spPr>
        <p:txBody>
          <a:bodyPr wrap="square" rtlCol="0">
            <a:spAutoFit/>
          </a:bodyPr>
          <a:lstStyle/>
          <a:p>
            <a:r>
              <a:rPr lang="en-IN" sz="1600" dirty="0">
                <a:solidFill>
                  <a:srgbClr val="C00000"/>
                </a:solidFill>
              </a:rPr>
              <a:t>Falling Slope</a:t>
            </a:r>
            <a:endParaRPr lang="en-IN" sz="1200" dirty="0">
              <a:solidFill>
                <a:srgbClr val="C00000"/>
              </a:solidFill>
            </a:endParaRPr>
          </a:p>
        </p:txBody>
      </p:sp>
      <p:pic>
        <p:nvPicPr>
          <p:cNvPr id="8" name="Picture 7">
            <a:extLst>
              <a:ext uri="{FF2B5EF4-FFF2-40B4-BE49-F238E27FC236}">
                <a16:creationId xmlns:a16="http://schemas.microsoft.com/office/drawing/2014/main" xmlns="" id="{2CD61AAF-6A4E-437A-BCAD-F8138FA92C98}"/>
              </a:ext>
            </a:extLst>
          </p:cNvPr>
          <p:cNvPicPr>
            <a:picLocks noChangeAspect="1"/>
          </p:cNvPicPr>
          <p:nvPr/>
        </p:nvPicPr>
        <p:blipFill rotWithShape="1">
          <a:blip r:embed="rId2"/>
          <a:srcRect l="69047" t="89062" r="6925" b="530"/>
          <a:stretch/>
        </p:blipFill>
        <p:spPr>
          <a:xfrm>
            <a:off x="8440615" y="4870841"/>
            <a:ext cx="2580678" cy="862674"/>
          </a:xfrm>
          <a:prstGeom prst="rect">
            <a:avLst/>
          </a:prstGeom>
        </p:spPr>
      </p:pic>
      <p:cxnSp>
        <p:nvCxnSpPr>
          <p:cNvPr id="10" name="Straight Arrow Connector 9">
            <a:extLst>
              <a:ext uri="{FF2B5EF4-FFF2-40B4-BE49-F238E27FC236}">
                <a16:creationId xmlns:a16="http://schemas.microsoft.com/office/drawing/2014/main" xmlns="" id="{B923308A-5C60-4EBB-B988-82DFBB87DD16}"/>
              </a:ext>
            </a:extLst>
          </p:cNvPr>
          <p:cNvCxnSpPr/>
          <p:nvPr/>
        </p:nvCxnSpPr>
        <p:spPr>
          <a:xfrm>
            <a:off x="8440615" y="4401410"/>
            <a:ext cx="393896" cy="39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55ACBF67-CC77-43FB-AA7B-173872428758}"/>
              </a:ext>
            </a:extLst>
          </p:cNvPr>
          <p:cNvCxnSpPr>
            <a:cxnSpLocks/>
          </p:cNvCxnSpPr>
          <p:nvPr/>
        </p:nvCxnSpPr>
        <p:spPr>
          <a:xfrm flipH="1">
            <a:off x="9688750" y="4401410"/>
            <a:ext cx="200838" cy="37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42C9E8F2-9FCD-4296-98E2-92A4F8C3700F}"/>
              </a:ext>
            </a:extLst>
          </p:cNvPr>
          <p:cNvCxnSpPr/>
          <p:nvPr/>
        </p:nvCxnSpPr>
        <p:spPr>
          <a:xfrm flipH="1">
            <a:off x="10410093" y="4415478"/>
            <a:ext cx="520504" cy="39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7C72A42-ED0F-4CCF-814E-39630C462D58}"/>
              </a:ext>
            </a:extLst>
          </p:cNvPr>
          <p:cNvCxnSpPr/>
          <p:nvPr/>
        </p:nvCxnSpPr>
        <p:spPr>
          <a:xfrm flipH="1" flipV="1">
            <a:off x="9889588" y="5852159"/>
            <a:ext cx="309489" cy="46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0CE4F24B-811B-4CC2-A30F-2B7E3F9B04E9}"/>
              </a:ext>
            </a:extLst>
          </p:cNvPr>
          <p:cNvSpPr txBox="1"/>
          <p:nvPr/>
        </p:nvSpPr>
        <p:spPr>
          <a:xfrm>
            <a:off x="8014086" y="3924112"/>
            <a:ext cx="688265" cy="523220"/>
          </a:xfrm>
          <a:prstGeom prst="rect">
            <a:avLst/>
          </a:prstGeom>
          <a:noFill/>
        </p:spPr>
        <p:txBody>
          <a:bodyPr wrap="none" rtlCol="0">
            <a:spAutoFit/>
          </a:bodyPr>
          <a:lstStyle/>
          <a:p>
            <a:r>
              <a:rPr lang="en-IN" sz="1400" dirty="0">
                <a:solidFill>
                  <a:schemeClr val="accent1">
                    <a:lumMod val="75000"/>
                  </a:schemeClr>
                </a:solidFill>
              </a:rPr>
              <a:t>Trigger</a:t>
            </a:r>
          </a:p>
          <a:p>
            <a:r>
              <a:rPr lang="en-IN" sz="1400" dirty="0">
                <a:solidFill>
                  <a:schemeClr val="accent1">
                    <a:lumMod val="75000"/>
                  </a:schemeClr>
                </a:solidFill>
              </a:rPr>
              <a:t>Source</a:t>
            </a:r>
          </a:p>
        </p:txBody>
      </p:sp>
      <p:sp>
        <p:nvSpPr>
          <p:cNvPr id="19" name="TextBox 18">
            <a:extLst>
              <a:ext uri="{FF2B5EF4-FFF2-40B4-BE49-F238E27FC236}">
                <a16:creationId xmlns:a16="http://schemas.microsoft.com/office/drawing/2014/main" xmlns="" id="{DC9A76FE-A442-4381-B525-D3DC4BDF0712}"/>
              </a:ext>
            </a:extLst>
          </p:cNvPr>
          <p:cNvSpPr txBox="1"/>
          <p:nvPr/>
        </p:nvSpPr>
        <p:spPr>
          <a:xfrm>
            <a:off x="9596078" y="4093633"/>
            <a:ext cx="587020" cy="307777"/>
          </a:xfrm>
          <a:prstGeom prst="rect">
            <a:avLst/>
          </a:prstGeom>
          <a:noFill/>
        </p:spPr>
        <p:txBody>
          <a:bodyPr wrap="none" rtlCol="0">
            <a:spAutoFit/>
          </a:bodyPr>
          <a:lstStyle/>
          <a:p>
            <a:r>
              <a:rPr lang="en-IN" sz="1400" dirty="0">
                <a:solidFill>
                  <a:schemeClr val="accent1">
                    <a:lumMod val="75000"/>
                  </a:schemeClr>
                </a:solidFill>
              </a:rPr>
              <a:t>Slope</a:t>
            </a:r>
          </a:p>
        </p:txBody>
      </p:sp>
      <p:sp>
        <p:nvSpPr>
          <p:cNvPr id="20" name="TextBox 19">
            <a:extLst>
              <a:ext uri="{FF2B5EF4-FFF2-40B4-BE49-F238E27FC236}">
                <a16:creationId xmlns:a16="http://schemas.microsoft.com/office/drawing/2014/main" xmlns="" id="{32E938C9-6F6D-4040-9288-3AC5F287B840}"/>
              </a:ext>
            </a:extLst>
          </p:cNvPr>
          <p:cNvSpPr txBox="1"/>
          <p:nvPr/>
        </p:nvSpPr>
        <p:spPr>
          <a:xfrm>
            <a:off x="10665537" y="3919153"/>
            <a:ext cx="688265" cy="523220"/>
          </a:xfrm>
          <a:prstGeom prst="rect">
            <a:avLst/>
          </a:prstGeom>
          <a:noFill/>
        </p:spPr>
        <p:txBody>
          <a:bodyPr wrap="none" rtlCol="0">
            <a:spAutoFit/>
          </a:bodyPr>
          <a:lstStyle/>
          <a:p>
            <a:r>
              <a:rPr lang="en-IN" sz="1400" dirty="0">
                <a:solidFill>
                  <a:schemeClr val="accent1">
                    <a:lumMod val="75000"/>
                  </a:schemeClr>
                </a:solidFill>
              </a:rPr>
              <a:t>Trigger</a:t>
            </a:r>
          </a:p>
          <a:p>
            <a:r>
              <a:rPr lang="en-IN" sz="1400" dirty="0">
                <a:solidFill>
                  <a:schemeClr val="accent1">
                    <a:lumMod val="75000"/>
                  </a:schemeClr>
                </a:solidFill>
              </a:rPr>
              <a:t> level</a:t>
            </a:r>
          </a:p>
        </p:txBody>
      </p:sp>
      <p:sp>
        <p:nvSpPr>
          <p:cNvPr id="21" name="TextBox 20">
            <a:extLst>
              <a:ext uri="{FF2B5EF4-FFF2-40B4-BE49-F238E27FC236}">
                <a16:creationId xmlns:a16="http://schemas.microsoft.com/office/drawing/2014/main" xmlns="" id="{05F3D401-D8CC-4C7E-8806-AF911E774153}"/>
              </a:ext>
            </a:extLst>
          </p:cNvPr>
          <p:cNvSpPr txBox="1"/>
          <p:nvPr/>
        </p:nvSpPr>
        <p:spPr>
          <a:xfrm>
            <a:off x="10199077" y="6091307"/>
            <a:ext cx="1213024" cy="523220"/>
          </a:xfrm>
          <a:prstGeom prst="rect">
            <a:avLst/>
          </a:prstGeom>
          <a:noFill/>
        </p:spPr>
        <p:txBody>
          <a:bodyPr wrap="none" rtlCol="0">
            <a:spAutoFit/>
          </a:bodyPr>
          <a:lstStyle/>
          <a:p>
            <a:r>
              <a:rPr lang="en-IN" sz="1400" dirty="0">
                <a:solidFill>
                  <a:schemeClr val="accent1">
                    <a:lumMod val="75000"/>
                  </a:schemeClr>
                </a:solidFill>
              </a:rPr>
              <a:t>Trigger source</a:t>
            </a:r>
          </a:p>
          <a:p>
            <a:r>
              <a:rPr lang="en-IN" sz="1400" dirty="0">
                <a:solidFill>
                  <a:schemeClr val="accent1">
                    <a:lumMod val="75000"/>
                  </a:schemeClr>
                </a:solidFill>
              </a:rPr>
              <a:t>frequency</a:t>
            </a:r>
          </a:p>
        </p:txBody>
      </p:sp>
      <p:sp>
        <p:nvSpPr>
          <p:cNvPr id="22" name="Oval 21">
            <a:extLst>
              <a:ext uri="{FF2B5EF4-FFF2-40B4-BE49-F238E27FC236}">
                <a16:creationId xmlns:a16="http://schemas.microsoft.com/office/drawing/2014/main" xmlns="" id="{A0EBAC02-FBBD-4652-9D2A-F28A2DCF4667}"/>
              </a:ext>
            </a:extLst>
          </p:cNvPr>
          <p:cNvSpPr/>
          <p:nvPr/>
        </p:nvSpPr>
        <p:spPr>
          <a:xfrm>
            <a:off x="6293863" y="5602242"/>
            <a:ext cx="859234" cy="4782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Notched Right 22">
            <a:extLst>
              <a:ext uri="{FF2B5EF4-FFF2-40B4-BE49-F238E27FC236}">
                <a16:creationId xmlns:a16="http://schemas.microsoft.com/office/drawing/2014/main" xmlns="" id="{AB8A0B28-84C9-4C3C-9563-449B5AB764CE}"/>
              </a:ext>
            </a:extLst>
          </p:cNvPr>
          <p:cNvSpPr/>
          <p:nvPr/>
        </p:nvSpPr>
        <p:spPr>
          <a:xfrm rot="20027912">
            <a:off x="7204296" y="5260900"/>
            <a:ext cx="1184016" cy="474408"/>
          </a:xfrm>
          <a:prstGeom prst="notchedRightArrow">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Picture 4">
            <a:hlinkClick r:id="rId4"/>
          </p:cNvPr>
          <p:cNvPicPr>
            <a:picLocks noChangeAspect="1" noChangeArrowheads="1"/>
          </p:cNvPicPr>
          <p:nvPr/>
        </p:nvPicPr>
        <p:blipFill>
          <a:blip r:embed="rId5"/>
          <a:srcRect/>
          <a:stretch>
            <a:fillRect/>
          </a:stretch>
        </p:blipFill>
        <p:spPr bwMode="auto">
          <a:xfrm>
            <a:off x="11155680" y="326572"/>
            <a:ext cx="649606" cy="649606"/>
          </a:xfrm>
          <a:prstGeom prst="rect">
            <a:avLst/>
          </a:prstGeom>
          <a:noFill/>
          <a:ln w="9525">
            <a:noFill/>
            <a:miter lim="800000"/>
            <a:headEnd/>
            <a:tailEnd/>
          </a:ln>
          <a:effectLst/>
        </p:spPr>
      </p:pic>
      <p:sp>
        <p:nvSpPr>
          <p:cNvPr id="25" name="TextBox 24"/>
          <p:cNvSpPr txBox="1"/>
          <p:nvPr/>
        </p:nvSpPr>
        <p:spPr>
          <a:xfrm>
            <a:off x="11088189" y="967014"/>
            <a:ext cx="839076" cy="369332"/>
          </a:xfrm>
          <a:prstGeom prst="rect">
            <a:avLst/>
          </a:prstGeom>
          <a:noFill/>
        </p:spPr>
        <p:txBody>
          <a:bodyPr wrap="none" rtlCol="0">
            <a:spAutoFit/>
          </a:bodyPr>
          <a:lstStyle/>
          <a:p>
            <a:r>
              <a:rPr lang="en-US" b="1" dirty="0" smtClean="0"/>
              <a:t>Trigger</a:t>
            </a:r>
            <a:endParaRPr lang="en-US" b="1" dirty="0"/>
          </a:p>
        </p:txBody>
      </p:sp>
    </p:spTree>
    <p:extLst>
      <p:ext uri="{BB962C8B-B14F-4D97-AF65-F5344CB8AC3E}">
        <p14:creationId xmlns:p14="http://schemas.microsoft.com/office/powerpoint/2010/main" xmlns="" val="2748239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p:txBody>
          <a:bodyPr/>
          <a:lstStyle/>
          <a:p>
            <a:r>
              <a:rPr lang="en-IN" dirty="0"/>
              <a:t>Trigger panel options -Trigger menu button </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504310"/>
            <a:ext cx="10303412" cy="2448710"/>
          </a:xfrm>
        </p:spPr>
        <p:txBody>
          <a:bodyPr>
            <a:normAutofit/>
          </a:bodyPr>
          <a:lstStyle/>
          <a:p>
            <a:pPr marL="0" indent="0">
              <a:buNone/>
            </a:pPr>
            <a:r>
              <a:rPr lang="en-IN" sz="2000" b="1" dirty="0"/>
              <a:t>Option 4</a:t>
            </a:r>
            <a:r>
              <a:rPr lang="en-IN" sz="2000" dirty="0"/>
              <a:t>: Mode-</a:t>
            </a:r>
          </a:p>
          <a:p>
            <a:pPr marL="457200" lvl="1" indent="0">
              <a:buNone/>
            </a:pPr>
            <a:r>
              <a:rPr lang="en-IN" sz="1600" dirty="0"/>
              <a:t>By default the mode is auto. In Normal mode the signal and triggering remains the same but in case when the signal goes out of  </a:t>
            </a:r>
            <a:endParaRPr lang="en-IN" sz="2000" dirty="0"/>
          </a:p>
          <a:p>
            <a:pPr marL="0" indent="0">
              <a:buNone/>
            </a:pPr>
            <a:r>
              <a:rPr lang="en-IN" sz="2000" b="1" dirty="0"/>
              <a:t>Option 5</a:t>
            </a:r>
            <a:r>
              <a:rPr lang="en-IN" sz="2000" dirty="0"/>
              <a:t>: Coupling-</a:t>
            </a:r>
          </a:p>
          <a:p>
            <a:pPr lvl="1"/>
            <a:r>
              <a:rPr lang="en-IN" sz="1600" dirty="0"/>
              <a:t>DC coupling – default mode of coupling. Acceptable trigger level lies between the max and min value of the signal.</a:t>
            </a:r>
          </a:p>
          <a:p>
            <a:pPr lvl="1"/>
            <a:r>
              <a:rPr lang="en-IN" sz="1600" dirty="0"/>
              <a:t>AC coupling – the acceptable trigger level lies between max and min value of the signal with DC part removed from it. (This could be realized as if  the channel is AC coupled.)</a:t>
            </a:r>
          </a:p>
          <a:p>
            <a:pPr lvl="1"/>
            <a:r>
              <a:rPr lang="en-IN" sz="1600" dirty="0"/>
              <a:t> HF reject, LF reject, etc – could be explored further.</a:t>
            </a:r>
          </a:p>
          <a:p>
            <a:pPr marL="0" indent="0">
              <a:buNone/>
            </a:pPr>
            <a:endParaRPr lang="en-IN" sz="1600" dirty="0"/>
          </a:p>
        </p:txBody>
      </p:sp>
      <p:pic>
        <p:nvPicPr>
          <p:cNvPr id="5" name="Picture 4">
            <a:extLst>
              <a:ext uri="{FF2B5EF4-FFF2-40B4-BE49-F238E27FC236}">
                <a16:creationId xmlns:a16="http://schemas.microsoft.com/office/drawing/2014/main" xmlns="" id="{2B8E743F-D322-43DB-851E-031502B26FD4}"/>
              </a:ext>
            </a:extLst>
          </p:cNvPr>
          <p:cNvPicPr>
            <a:picLocks noChangeAspect="1"/>
          </p:cNvPicPr>
          <p:nvPr/>
        </p:nvPicPr>
        <p:blipFill>
          <a:blip r:embed="rId2"/>
          <a:stretch>
            <a:fillRect/>
          </a:stretch>
        </p:blipFill>
        <p:spPr>
          <a:xfrm>
            <a:off x="6869728" y="4081320"/>
            <a:ext cx="3207393" cy="2471358"/>
          </a:xfrm>
          <a:prstGeom prst="rect">
            <a:avLst/>
          </a:prstGeom>
          <a:solidFill>
            <a:srgbClr val="C00000"/>
          </a:solidFill>
        </p:spPr>
      </p:pic>
      <p:pic>
        <p:nvPicPr>
          <p:cNvPr id="6" name="Picture 5">
            <a:extLst>
              <a:ext uri="{FF2B5EF4-FFF2-40B4-BE49-F238E27FC236}">
                <a16:creationId xmlns:a16="http://schemas.microsoft.com/office/drawing/2014/main" xmlns="" id="{DA007BFD-4455-49F7-9AF0-00D690C33C77}"/>
              </a:ext>
            </a:extLst>
          </p:cNvPr>
          <p:cNvPicPr>
            <a:picLocks noChangeAspect="1"/>
          </p:cNvPicPr>
          <p:nvPr/>
        </p:nvPicPr>
        <p:blipFill>
          <a:blip r:embed="rId3"/>
          <a:stretch>
            <a:fillRect/>
          </a:stretch>
        </p:blipFill>
        <p:spPr>
          <a:xfrm>
            <a:off x="1281418" y="4055266"/>
            <a:ext cx="3207393" cy="2475038"/>
          </a:xfrm>
          <a:prstGeom prst="rect">
            <a:avLst/>
          </a:prstGeom>
        </p:spPr>
      </p:pic>
      <p:cxnSp>
        <p:nvCxnSpPr>
          <p:cNvPr id="20" name="Straight Connector 19">
            <a:extLst>
              <a:ext uri="{FF2B5EF4-FFF2-40B4-BE49-F238E27FC236}">
                <a16:creationId xmlns:a16="http://schemas.microsoft.com/office/drawing/2014/main" xmlns="" id="{91F57E58-DDA8-4DA8-9346-82993C735A23}"/>
              </a:ext>
            </a:extLst>
          </p:cNvPr>
          <p:cNvCxnSpPr>
            <a:cxnSpLocks/>
          </p:cNvCxnSpPr>
          <p:nvPr/>
        </p:nvCxnSpPr>
        <p:spPr>
          <a:xfrm>
            <a:off x="8215741" y="4900041"/>
            <a:ext cx="257683"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2FB74ABF-B2B4-40A0-B846-0536FB97CE1D}"/>
              </a:ext>
            </a:extLst>
          </p:cNvPr>
          <p:cNvCxnSpPr>
            <a:cxnSpLocks/>
          </p:cNvCxnSpPr>
          <p:nvPr/>
        </p:nvCxnSpPr>
        <p:spPr>
          <a:xfrm>
            <a:off x="8473424" y="4909623"/>
            <a:ext cx="0" cy="689317"/>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72100C71-4991-4CA3-9916-85C719284D16}"/>
              </a:ext>
            </a:extLst>
          </p:cNvPr>
          <p:cNvCxnSpPr>
            <a:cxnSpLocks/>
          </p:cNvCxnSpPr>
          <p:nvPr/>
        </p:nvCxnSpPr>
        <p:spPr>
          <a:xfrm>
            <a:off x="8724298" y="4909621"/>
            <a:ext cx="0" cy="689317"/>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5CA4C26-2BEC-4E23-9DD6-B751C9BF01EF}"/>
              </a:ext>
            </a:extLst>
          </p:cNvPr>
          <p:cNvCxnSpPr>
            <a:cxnSpLocks/>
          </p:cNvCxnSpPr>
          <p:nvPr/>
        </p:nvCxnSpPr>
        <p:spPr>
          <a:xfrm>
            <a:off x="8989239" y="4909622"/>
            <a:ext cx="0" cy="689317"/>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9246B33E-18C3-4802-A32C-D623BDB94D27}"/>
              </a:ext>
            </a:extLst>
          </p:cNvPr>
          <p:cNvCxnSpPr>
            <a:cxnSpLocks/>
          </p:cNvCxnSpPr>
          <p:nvPr/>
        </p:nvCxnSpPr>
        <p:spPr>
          <a:xfrm>
            <a:off x="9240113" y="4900041"/>
            <a:ext cx="0" cy="689317"/>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23CE140C-2E94-4A5E-A2E7-E71B5BB03DE0}"/>
              </a:ext>
            </a:extLst>
          </p:cNvPr>
          <p:cNvCxnSpPr>
            <a:cxnSpLocks/>
          </p:cNvCxnSpPr>
          <p:nvPr/>
        </p:nvCxnSpPr>
        <p:spPr>
          <a:xfrm>
            <a:off x="8989239" y="5598938"/>
            <a:ext cx="257683"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53FC0B79-A4DC-4475-B6B8-D86222F6E6C5}"/>
              </a:ext>
            </a:extLst>
          </p:cNvPr>
          <p:cNvCxnSpPr>
            <a:cxnSpLocks/>
          </p:cNvCxnSpPr>
          <p:nvPr/>
        </p:nvCxnSpPr>
        <p:spPr>
          <a:xfrm>
            <a:off x="8731556" y="4909621"/>
            <a:ext cx="257683"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284D17F-1104-4629-93B7-E972E927B58B}"/>
              </a:ext>
            </a:extLst>
          </p:cNvPr>
          <p:cNvCxnSpPr>
            <a:cxnSpLocks/>
          </p:cNvCxnSpPr>
          <p:nvPr/>
        </p:nvCxnSpPr>
        <p:spPr>
          <a:xfrm>
            <a:off x="8466615" y="5554186"/>
            <a:ext cx="257683"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7E4B0340-E3E7-4DF7-9048-DF9AAA637F56}"/>
              </a:ext>
            </a:extLst>
          </p:cNvPr>
          <p:cNvCxnSpPr>
            <a:cxnSpLocks/>
          </p:cNvCxnSpPr>
          <p:nvPr/>
        </p:nvCxnSpPr>
        <p:spPr>
          <a:xfrm>
            <a:off x="9240339" y="4925829"/>
            <a:ext cx="257683"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2C60103-5A00-481D-8EC7-0262F5DA940B}"/>
              </a:ext>
            </a:extLst>
          </p:cNvPr>
          <p:cNvCxnSpPr/>
          <p:nvPr/>
        </p:nvCxnSpPr>
        <p:spPr>
          <a:xfrm>
            <a:off x="4065567" y="4586067"/>
            <a:ext cx="9988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858B11B-3F06-4D80-85D1-B90B66FD307C}"/>
              </a:ext>
            </a:extLst>
          </p:cNvPr>
          <p:cNvCxnSpPr/>
          <p:nvPr/>
        </p:nvCxnSpPr>
        <p:spPr>
          <a:xfrm>
            <a:off x="4037431" y="5241146"/>
            <a:ext cx="99880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ight Brace 43">
            <a:extLst>
              <a:ext uri="{FF2B5EF4-FFF2-40B4-BE49-F238E27FC236}">
                <a16:creationId xmlns:a16="http://schemas.microsoft.com/office/drawing/2014/main" xmlns="" id="{A7410CD2-266A-4E5C-8A27-00C49D3E2F87}"/>
              </a:ext>
            </a:extLst>
          </p:cNvPr>
          <p:cNvSpPr/>
          <p:nvPr/>
        </p:nvSpPr>
        <p:spPr>
          <a:xfrm>
            <a:off x="4636441" y="4614203"/>
            <a:ext cx="250873" cy="6044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45" name="Straight Connector 44">
            <a:extLst>
              <a:ext uri="{FF2B5EF4-FFF2-40B4-BE49-F238E27FC236}">
                <a16:creationId xmlns:a16="http://schemas.microsoft.com/office/drawing/2014/main" xmlns="" id="{847F1DC3-3E1B-4954-A8F0-A6FD65ED43F3}"/>
              </a:ext>
            </a:extLst>
          </p:cNvPr>
          <p:cNvCxnSpPr/>
          <p:nvPr/>
        </p:nvCxnSpPr>
        <p:spPr>
          <a:xfrm>
            <a:off x="9675052" y="4934279"/>
            <a:ext cx="9988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0D889541-3652-4797-94BA-B031724CA3D0}"/>
              </a:ext>
            </a:extLst>
          </p:cNvPr>
          <p:cNvCxnSpPr/>
          <p:nvPr/>
        </p:nvCxnSpPr>
        <p:spPr>
          <a:xfrm>
            <a:off x="9646916" y="5589358"/>
            <a:ext cx="998806"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xmlns="" id="{03366BCA-8605-4139-B6EA-9D282B05072E}"/>
              </a:ext>
            </a:extLst>
          </p:cNvPr>
          <p:cNvSpPr/>
          <p:nvPr/>
        </p:nvSpPr>
        <p:spPr>
          <a:xfrm>
            <a:off x="10330329" y="4962415"/>
            <a:ext cx="250873" cy="6044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xmlns="" id="{779093B5-16F1-4A04-970A-B897CD2C001F}"/>
              </a:ext>
            </a:extLst>
          </p:cNvPr>
          <p:cNvSpPr txBox="1"/>
          <p:nvPr/>
        </p:nvSpPr>
        <p:spPr>
          <a:xfrm>
            <a:off x="4872732" y="4667319"/>
            <a:ext cx="1094339" cy="523220"/>
          </a:xfrm>
          <a:prstGeom prst="rect">
            <a:avLst/>
          </a:prstGeom>
          <a:noFill/>
        </p:spPr>
        <p:txBody>
          <a:bodyPr wrap="none" rtlCol="0">
            <a:spAutoFit/>
          </a:bodyPr>
          <a:lstStyle/>
          <a:p>
            <a:r>
              <a:rPr lang="en-IN" sz="1400" dirty="0">
                <a:solidFill>
                  <a:srgbClr val="C00000"/>
                </a:solidFill>
              </a:rPr>
              <a:t>Allowed</a:t>
            </a:r>
          </a:p>
          <a:p>
            <a:r>
              <a:rPr lang="en-IN" sz="1400" dirty="0">
                <a:solidFill>
                  <a:srgbClr val="C00000"/>
                </a:solidFill>
              </a:rPr>
              <a:t>trigger level</a:t>
            </a:r>
          </a:p>
        </p:txBody>
      </p:sp>
      <p:sp>
        <p:nvSpPr>
          <p:cNvPr id="49" name="TextBox 48">
            <a:extLst>
              <a:ext uri="{FF2B5EF4-FFF2-40B4-BE49-F238E27FC236}">
                <a16:creationId xmlns:a16="http://schemas.microsoft.com/office/drawing/2014/main" xmlns="" id="{B369EA90-3CE0-425E-8CBF-15AF7F72D01A}"/>
              </a:ext>
            </a:extLst>
          </p:cNvPr>
          <p:cNvSpPr txBox="1"/>
          <p:nvPr/>
        </p:nvSpPr>
        <p:spPr>
          <a:xfrm>
            <a:off x="10536664" y="5016456"/>
            <a:ext cx="1094339" cy="523220"/>
          </a:xfrm>
          <a:prstGeom prst="rect">
            <a:avLst/>
          </a:prstGeom>
          <a:noFill/>
        </p:spPr>
        <p:txBody>
          <a:bodyPr wrap="none" rtlCol="0">
            <a:spAutoFit/>
          </a:bodyPr>
          <a:lstStyle/>
          <a:p>
            <a:r>
              <a:rPr lang="en-IN" sz="1400" dirty="0">
                <a:solidFill>
                  <a:srgbClr val="C00000"/>
                </a:solidFill>
              </a:rPr>
              <a:t>Allowed</a:t>
            </a:r>
          </a:p>
          <a:p>
            <a:r>
              <a:rPr lang="en-IN" sz="1400" dirty="0">
                <a:solidFill>
                  <a:srgbClr val="C00000"/>
                </a:solidFill>
              </a:rPr>
              <a:t>trigger level</a:t>
            </a:r>
          </a:p>
        </p:txBody>
      </p:sp>
      <p:sp>
        <p:nvSpPr>
          <p:cNvPr id="50" name="TextBox 49">
            <a:extLst>
              <a:ext uri="{FF2B5EF4-FFF2-40B4-BE49-F238E27FC236}">
                <a16:creationId xmlns:a16="http://schemas.microsoft.com/office/drawing/2014/main" xmlns="" id="{3336CE98-1F76-46AE-922D-6F725E341511}"/>
              </a:ext>
            </a:extLst>
          </p:cNvPr>
          <p:cNvSpPr txBox="1"/>
          <p:nvPr/>
        </p:nvSpPr>
        <p:spPr>
          <a:xfrm>
            <a:off x="6185677" y="5511537"/>
            <a:ext cx="2059731" cy="307777"/>
          </a:xfrm>
          <a:prstGeom prst="rect">
            <a:avLst/>
          </a:prstGeom>
          <a:noFill/>
        </p:spPr>
        <p:txBody>
          <a:bodyPr wrap="none" rtlCol="0">
            <a:spAutoFit/>
          </a:bodyPr>
          <a:lstStyle/>
          <a:p>
            <a:r>
              <a:rPr lang="en-IN" sz="1400" dirty="0">
                <a:solidFill>
                  <a:schemeClr val="accent1">
                    <a:lumMod val="75000"/>
                  </a:schemeClr>
                </a:solidFill>
              </a:rPr>
              <a:t>AC coupled trigger source</a:t>
            </a:r>
          </a:p>
        </p:txBody>
      </p:sp>
      <p:sp>
        <p:nvSpPr>
          <p:cNvPr id="51" name="TextBox 50">
            <a:extLst>
              <a:ext uri="{FF2B5EF4-FFF2-40B4-BE49-F238E27FC236}">
                <a16:creationId xmlns:a16="http://schemas.microsoft.com/office/drawing/2014/main" xmlns="" id="{9E5508D8-F001-44B4-B40C-94AFA8B55D88}"/>
              </a:ext>
            </a:extLst>
          </p:cNvPr>
          <p:cNvSpPr txBox="1"/>
          <p:nvPr/>
        </p:nvSpPr>
        <p:spPr>
          <a:xfrm>
            <a:off x="6176303" y="4278290"/>
            <a:ext cx="1196931" cy="307777"/>
          </a:xfrm>
          <a:prstGeom prst="rect">
            <a:avLst/>
          </a:prstGeom>
          <a:noFill/>
        </p:spPr>
        <p:txBody>
          <a:bodyPr wrap="none" rtlCol="0">
            <a:spAutoFit/>
          </a:bodyPr>
          <a:lstStyle/>
          <a:p>
            <a:r>
              <a:rPr lang="en-IN" sz="1400" dirty="0">
                <a:solidFill>
                  <a:schemeClr val="accent1">
                    <a:lumMod val="75000"/>
                  </a:schemeClr>
                </a:solidFill>
              </a:rPr>
              <a:t>trigger source</a:t>
            </a:r>
          </a:p>
        </p:txBody>
      </p:sp>
      <p:cxnSp>
        <p:nvCxnSpPr>
          <p:cNvPr id="53" name="Connector: Curved 52">
            <a:extLst>
              <a:ext uri="{FF2B5EF4-FFF2-40B4-BE49-F238E27FC236}">
                <a16:creationId xmlns:a16="http://schemas.microsoft.com/office/drawing/2014/main" xmlns="" id="{3FB601CD-B6CC-420F-8595-6E13E168777B}"/>
              </a:ext>
            </a:extLst>
          </p:cNvPr>
          <p:cNvCxnSpPr>
            <a:cxnSpLocks/>
            <a:stCxn id="51" idx="3"/>
          </p:cNvCxnSpPr>
          <p:nvPr/>
        </p:nvCxnSpPr>
        <p:spPr>
          <a:xfrm>
            <a:off x="7373234" y="4432179"/>
            <a:ext cx="293658" cy="2351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xmlns="" id="{D915479C-8513-4177-960C-12C295B67940}"/>
              </a:ext>
            </a:extLst>
          </p:cNvPr>
          <p:cNvCxnSpPr>
            <a:cxnSpLocks/>
          </p:cNvCxnSpPr>
          <p:nvPr/>
        </p:nvCxnSpPr>
        <p:spPr>
          <a:xfrm flipV="1">
            <a:off x="8203204" y="5455265"/>
            <a:ext cx="406802" cy="1538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D67CE458-8EB0-4991-A690-4222FC2309D8}"/>
              </a:ext>
            </a:extLst>
          </p:cNvPr>
          <p:cNvSpPr txBox="1"/>
          <p:nvPr/>
        </p:nvSpPr>
        <p:spPr>
          <a:xfrm>
            <a:off x="193537" y="5412995"/>
            <a:ext cx="3316998" cy="307777"/>
          </a:xfrm>
          <a:prstGeom prst="rect">
            <a:avLst/>
          </a:prstGeom>
          <a:noFill/>
        </p:spPr>
        <p:txBody>
          <a:bodyPr wrap="none" rtlCol="0">
            <a:spAutoFit/>
          </a:bodyPr>
          <a:lstStyle/>
          <a:p>
            <a:r>
              <a:rPr lang="en-IN" sz="1400" dirty="0">
                <a:solidFill>
                  <a:schemeClr val="accent1">
                    <a:lumMod val="75000"/>
                  </a:schemeClr>
                </a:solidFill>
              </a:rPr>
              <a:t>trigger source or DC coupled trigger source</a:t>
            </a:r>
          </a:p>
        </p:txBody>
      </p:sp>
      <p:cxnSp>
        <p:nvCxnSpPr>
          <p:cNvPr id="59" name="Connector: Curved 58">
            <a:extLst>
              <a:ext uri="{FF2B5EF4-FFF2-40B4-BE49-F238E27FC236}">
                <a16:creationId xmlns:a16="http://schemas.microsoft.com/office/drawing/2014/main" xmlns="" id="{F5D24C49-92AC-4AE8-91FE-FA1FB36FF621}"/>
              </a:ext>
            </a:extLst>
          </p:cNvPr>
          <p:cNvCxnSpPr>
            <a:cxnSpLocks/>
          </p:cNvCxnSpPr>
          <p:nvPr/>
        </p:nvCxnSpPr>
        <p:spPr>
          <a:xfrm flipV="1">
            <a:off x="1547450" y="4962415"/>
            <a:ext cx="507569" cy="45058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2AC03C28-EFC4-4DA7-82DD-D6E86BDCCFE9}"/>
              </a:ext>
            </a:extLst>
          </p:cNvPr>
          <p:cNvSpPr txBox="1"/>
          <p:nvPr/>
        </p:nvSpPr>
        <p:spPr>
          <a:xfrm>
            <a:off x="270698" y="5080172"/>
            <a:ext cx="1022459" cy="276999"/>
          </a:xfrm>
          <a:prstGeom prst="rect">
            <a:avLst/>
          </a:prstGeom>
          <a:noFill/>
        </p:spPr>
        <p:txBody>
          <a:bodyPr wrap="square" rtlCol="0">
            <a:spAutoFit/>
          </a:bodyPr>
          <a:lstStyle/>
          <a:p>
            <a:r>
              <a:rPr lang="en-IN" sz="1200" dirty="0">
                <a:solidFill>
                  <a:srgbClr val="C00000"/>
                </a:solidFill>
              </a:rPr>
              <a:t>Ref. GND</a:t>
            </a:r>
          </a:p>
        </p:txBody>
      </p:sp>
      <p:sp>
        <p:nvSpPr>
          <p:cNvPr id="62" name="TextBox 61">
            <a:extLst>
              <a:ext uri="{FF2B5EF4-FFF2-40B4-BE49-F238E27FC236}">
                <a16:creationId xmlns:a16="http://schemas.microsoft.com/office/drawing/2014/main" xmlns="" id="{00F450F8-9B16-4D4A-8C16-4228865F1490}"/>
              </a:ext>
            </a:extLst>
          </p:cNvPr>
          <p:cNvSpPr txBox="1"/>
          <p:nvPr/>
        </p:nvSpPr>
        <p:spPr>
          <a:xfrm>
            <a:off x="5907170" y="5102646"/>
            <a:ext cx="1022459" cy="276999"/>
          </a:xfrm>
          <a:prstGeom prst="rect">
            <a:avLst/>
          </a:prstGeom>
          <a:noFill/>
        </p:spPr>
        <p:txBody>
          <a:bodyPr wrap="square" rtlCol="0">
            <a:spAutoFit/>
          </a:bodyPr>
          <a:lstStyle/>
          <a:p>
            <a:r>
              <a:rPr lang="en-IN" sz="1200" dirty="0">
                <a:solidFill>
                  <a:srgbClr val="C00000"/>
                </a:solidFill>
              </a:rPr>
              <a:t>Ref. GND</a:t>
            </a:r>
          </a:p>
        </p:txBody>
      </p:sp>
      <p:cxnSp>
        <p:nvCxnSpPr>
          <p:cNvPr id="64" name="Straight Arrow Connector 63">
            <a:extLst>
              <a:ext uri="{FF2B5EF4-FFF2-40B4-BE49-F238E27FC236}">
                <a16:creationId xmlns:a16="http://schemas.microsoft.com/office/drawing/2014/main" xmlns="" id="{C57A9442-90BD-4A35-98C8-C95E1DE69971}"/>
              </a:ext>
            </a:extLst>
          </p:cNvPr>
          <p:cNvCxnSpPr>
            <a:cxnSpLocks/>
          </p:cNvCxnSpPr>
          <p:nvPr/>
        </p:nvCxnSpPr>
        <p:spPr>
          <a:xfrm>
            <a:off x="970671" y="5218671"/>
            <a:ext cx="24224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A329456B-E318-4210-A27C-9B9C1B2D0409}"/>
              </a:ext>
            </a:extLst>
          </p:cNvPr>
          <p:cNvCxnSpPr>
            <a:cxnSpLocks/>
          </p:cNvCxnSpPr>
          <p:nvPr/>
        </p:nvCxnSpPr>
        <p:spPr>
          <a:xfrm>
            <a:off x="6599347" y="5247794"/>
            <a:ext cx="24224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xmlns="" id="{479B7B00-FA43-4914-BA28-5B76BECE1B2D}"/>
              </a:ext>
            </a:extLst>
          </p:cNvPr>
          <p:cNvSpPr txBox="1"/>
          <p:nvPr/>
        </p:nvSpPr>
        <p:spPr>
          <a:xfrm>
            <a:off x="2256596" y="6427239"/>
            <a:ext cx="1687056" cy="338554"/>
          </a:xfrm>
          <a:prstGeom prst="rect">
            <a:avLst/>
          </a:prstGeom>
          <a:noFill/>
        </p:spPr>
        <p:txBody>
          <a:bodyPr wrap="square" rtlCol="0">
            <a:spAutoFit/>
          </a:bodyPr>
          <a:lstStyle/>
          <a:p>
            <a:r>
              <a:rPr lang="en-IN" sz="1600" dirty="0">
                <a:solidFill>
                  <a:srgbClr val="C00000"/>
                </a:solidFill>
              </a:rPr>
              <a:t>DC Coupled</a:t>
            </a:r>
            <a:endParaRPr lang="en-IN" sz="1200" dirty="0">
              <a:solidFill>
                <a:srgbClr val="C00000"/>
              </a:solidFill>
            </a:endParaRPr>
          </a:p>
        </p:txBody>
      </p:sp>
      <p:sp>
        <p:nvSpPr>
          <p:cNvPr id="69" name="TextBox 68">
            <a:extLst>
              <a:ext uri="{FF2B5EF4-FFF2-40B4-BE49-F238E27FC236}">
                <a16:creationId xmlns:a16="http://schemas.microsoft.com/office/drawing/2014/main" xmlns="" id="{83B214F0-4929-47D5-B5B0-F46D5519BBAE}"/>
              </a:ext>
            </a:extLst>
          </p:cNvPr>
          <p:cNvSpPr txBox="1"/>
          <p:nvPr/>
        </p:nvSpPr>
        <p:spPr>
          <a:xfrm>
            <a:off x="7751928" y="6409189"/>
            <a:ext cx="1687056" cy="338554"/>
          </a:xfrm>
          <a:prstGeom prst="rect">
            <a:avLst/>
          </a:prstGeom>
          <a:noFill/>
        </p:spPr>
        <p:txBody>
          <a:bodyPr wrap="square" rtlCol="0">
            <a:spAutoFit/>
          </a:bodyPr>
          <a:lstStyle/>
          <a:p>
            <a:r>
              <a:rPr lang="en-IN" sz="1600" dirty="0">
                <a:solidFill>
                  <a:srgbClr val="C00000"/>
                </a:solidFill>
              </a:rPr>
              <a:t>AC Coupled</a:t>
            </a:r>
            <a:endParaRPr lang="en-IN" sz="1200" dirty="0">
              <a:solidFill>
                <a:srgbClr val="C00000"/>
              </a:solidFill>
            </a:endParaRPr>
          </a:p>
        </p:txBody>
      </p:sp>
    </p:spTree>
    <p:extLst>
      <p:ext uri="{BB962C8B-B14F-4D97-AF65-F5344CB8AC3E}">
        <p14:creationId xmlns:p14="http://schemas.microsoft.com/office/powerpoint/2010/main" xmlns="" val="2449295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35D77-5484-4B8F-893A-436516F7D678}"/>
              </a:ext>
            </a:extLst>
          </p:cNvPr>
          <p:cNvSpPr>
            <a:spLocks noGrp="1"/>
          </p:cNvSpPr>
          <p:nvPr>
            <p:ph type="title"/>
          </p:nvPr>
        </p:nvSpPr>
        <p:spPr>
          <a:xfrm>
            <a:off x="838200" y="365125"/>
            <a:ext cx="10515600" cy="1325563"/>
          </a:xfrm>
        </p:spPr>
        <p:txBody>
          <a:bodyPr/>
          <a:lstStyle/>
          <a:p>
            <a:r>
              <a:rPr lang="en-IN" dirty="0"/>
              <a:t>Trigger panel options - 50% trigger</a:t>
            </a:r>
          </a:p>
        </p:txBody>
      </p:sp>
      <p:sp>
        <p:nvSpPr>
          <p:cNvPr id="3" name="Content Placeholder 2">
            <a:extLst>
              <a:ext uri="{FF2B5EF4-FFF2-40B4-BE49-F238E27FC236}">
                <a16:creationId xmlns:a16="http://schemas.microsoft.com/office/drawing/2014/main" xmlns="" id="{EA4BD40F-5832-4B22-ACBB-2D014DA2934A}"/>
              </a:ext>
            </a:extLst>
          </p:cNvPr>
          <p:cNvSpPr>
            <a:spLocks noGrp="1"/>
          </p:cNvSpPr>
          <p:nvPr>
            <p:ph idx="1"/>
          </p:nvPr>
        </p:nvSpPr>
        <p:spPr>
          <a:xfrm>
            <a:off x="838200" y="1378120"/>
            <a:ext cx="10515600" cy="559766"/>
          </a:xfrm>
        </p:spPr>
        <p:txBody>
          <a:bodyPr>
            <a:normAutofit/>
          </a:bodyPr>
          <a:lstStyle/>
          <a:p>
            <a:pPr marL="0" indent="0">
              <a:buNone/>
            </a:pPr>
            <a:r>
              <a:rPr lang="en-IN" sz="2000" dirty="0"/>
              <a:t>It locates the trigger pointer or the trigger level to exactly 50% value or mid value of the signal.</a:t>
            </a:r>
          </a:p>
        </p:txBody>
      </p:sp>
      <p:sp>
        <p:nvSpPr>
          <p:cNvPr id="4" name="Title 1">
            <a:extLst>
              <a:ext uri="{FF2B5EF4-FFF2-40B4-BE49-F238E27FC236}">
                <a16:creationId xmlns:a16="http://schemas.microsoft.com/office/drawing/2014/main" xmlns="" id="{92DA7ED2-7A26-4F76-89C1-425660B79A26}"/>
              </a:ext>
            </a:extLst>
          </p:cNvPr>
          <p:cNvSpPr txBox="1">
            <a:spLocks/>
          </p:cNvSpPr>
          <p:nvPr/>
        </p:nvSpPr>
        <p:spPr>
          <a:xfrm>
            <a:off x="838200" y="16906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Trigger panel options – Trigger View</a:t>
            </a:r>
          </a:p>
        </p:txBody>
      </p:sp>
      <p:sp>
        <p:nvSpPr>
          <p:cNvPr id="5" name="Content Placeholder 2">
            <a:extLst>
              <a:ext uri="{FF2B5EF4-FFF2-40B4-BE49-F238E27FC236}">
                <a16:creationId xmlns:a16="http://schemas.microsoft.com/office/drawing/2014/main" xmlns="" id="{AB1DBBE4-5B09-4A44-8DB6-E05D589DB47F}"/>
              </a:ext>
            </a:extLst>
          </p:cNvPr>
          <p:cNvSpPr txBox="1">
            <a:spLocks/>
          </p:cNvSpPr>
          <p:nvPr/>
        </p:nvSpPr>
        <p:spPr>
          <a:xfrm>
            <a:off x="838200" y="3870671"/>
            <a:ext cx="10515600" cy="55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2000" dirty="0"/>
          </a:p>
        </p:txBody>
      </p:sp>
      <p:sp>
        <p:nvSpPr>
          <p:cNvPr id="6" name="Content Placeholder 2">
            <a:extLst>
              <a:ext uri="{FF2B5EF4-FFF2-40B4-BE49-F238E27FC236}">
                <a16:creationId xmlns:a16="http://schemas.microsoft.com/office/drawing/2014/main" xmlns="" id="{761AA34A-ECA9-413D-877C-A2483F528669}"/>
              </a:ext>
            </a:extLst>
          </p:cNvPr>
          <p:cNvSpPr txBox="1">
            <a:spLocks/>
          </p:cNvSpPr>
          <p:nvPr/>
        </p:nvSpPr>
        <p:spPr>
          <a:xfrm>
            <a:off x="838200" y="2650747"/>
            <a:ext cx="10515600" cy="778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dirty="0"/>
              <a:t>It is used to display the trigger level by a dashed horizontal line on the display joining the trigger pointer. The line appears only when the button is pressed and vanishes on release.</a:t>
            </a:r>
          </a:p>
          <a:p>
            <a:pPr marL="0" indent="0">
              <a:buFont typeface="Arial" panose="020B0604020202020204" pitchFamily="34" charset="0"/>
              <a:buNone/>
            </a:pPr>
            <a:endParaRPr lang="en-IN" sz="2000" dirty="0"/>
          </a:p>
        </p:txBody>
      </p:sp>
      <p:pic>
        <p:nvPicPr>
          <p:cNvPr id="7" name="Picture 6">
            <a:extLst>
              <a:ext uri="{FF2B5EF4-FFF2-40B4-BE49-F238E27FC236}">
                <a16:creationId xmlns:a16="http://schemas.microsoft.com/office/drawing/2014/main" xmlns="" id="{4F215A06-3D73-46A2-9C29-10C3FD5742EB}"/>
              </a:ext>
            </a:extLst>
          </p:cNvPr>
          <p:cNvPicPr>
            <a:picLocks noChangeAspect="1"/>
          </p:cNvPicPr>
          <p:nvPr/>
        </p:nvPicPr>
        <p:blipFill>
          <a:blip r:embed="rId2"/>
          <a:stretch>
            <a:fillRect/>
          </a:stretch>
        </p:blipFill>
        <p:spPr>
          <a:xfrm>
            <a:off x="6661491" y="3578596"/>
            <a:ext cx="3945549" cy="3014871"/>
          </a:xfrm>
          <a:prstGeom prst="rect">
            <a:avLst/>
          </a:prstGeom>
        </p:spPr>
      </p:pic>
      <p:pic>
        <p:nvPicPr>
          <p:cNvPr id="8" name="Picture 7">
            <a:extLst>
              <a:ext uri="{FF2B5EF4-FFF2-40B4-BE49-F238E27FC236}">
                <a16:creationId xmlns:a16="http://schemas.microsoft.com/office/drawing/2014/main" xmlns="" id="{647075B7-2EF2-4CB9-A1E1-439AFE64E8D5}"/>
              </a:ext>
            </a:extLst>
          </p:cNvPr>
          <p:cNvPicPr>
            <a:picLocks noChangeAspect="1"/>
          </p:cNvPicPr>
          <p:nvPr/>
        </p:nvPicPr>
        <p:blipFill>
          <a:blip r:embed="rId3"/>
          <a:stretch>
            <a:fillRect/>
          </a:stretch>
        </p:blipFill>
        <p:spPr>
          <a:xfrm>
            <a:off x="1445594" y="3578596"/>
            <a:ext cx="3669746" cy="2799881"/>
          </a:xfrm>
          <a:prstGeom prst="rect">
            <a:avLst/>
          </a:prstGeom>
        </p:spPr>
      </p:pic>
      <p:sp>
        <p:nvSpPr>
          <p:cNvPr id="10" name="Oval 9">
            <a:extLst>
              <a:ext uri="{FF2B5EF4-FFF2-40B4-BE49-F238E27FC236}">
                <a16:creationId xmlns:a16="http://schemas.microsoft.com/office/drawing/2014/main" xmlns="" id="{968CB3CA-1F25-4A1F-9993-BCDDAA118D34}"/>
              </a:ext>
            </a:extLst>
          </p:cNvPr>
          <p:cNvSpPr/>
          <p:nvPr/>
        </p:nvSpPr>
        <p:spPr>
          <a:xfrm>
            <a:off x="4306959" y="4403933"/>
            <a:ext cx="291548" cy="2920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xmlns="" id="{47175A44-BBD7-4F91-B1F0-8E63BD659F4B}"/>
              </a:ext>
            </a:extLst>
          </p:cNvPr>
          <p:cNvSpPr/>
          <p:nvPr/>
        </p:nvSpPr>
        <p:spPr>
          <a:xfrm>
            <a:off x="4333459" y="5997327"/>
            <a:ext cx="503583" cy="2920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E6B4E11A-AEC6-4B52-A58B-50CCB8559CC6}"/>
              </a:ext>
            </a:extLst>
          </p:cNvPr>
          <p:cNvSpPr txBox="1"/>
          <p:nvPr/>
        </p:nvSpPr>
        <p:spPr>
          <a:xfrm>
            <a:off x="4958634" y="4952272"/>
            <a:ext cx="1060173" cy="523220"/>
          </a:xfrm>
          <a:prstGeom prst="rect">
            <a:avLst/>
          </a:prstGeom>
          <a:noFill/>
        </p:spPr>
        <p:txBody>
          <a:bodyPr wrap="square" rtlCol="0">
            <a:spAutoFit/>
          </a:bodyPr>
          <a:lstStyle/>
          <a:p>
            <a:pPr algn="ctr"/>
            <a:r>
              <a:rPr lang="en-IN" sz="1400" dirty="0">
                <a:solidFill>
                  <a:srgbClr val="C00000"/>
                </a:solidFill>
              </a:rPr>
              <a:t>50% trigger</a:t>
            </a:r>
          </a:p>
          <a:p>
            <a:pPr algn="ctr"/>
            <a:r>
              <a:rPr lang="en-IN" sz="1400" dirty="0">
                <a:solidFill>
                  <a:srgbClr val="C00000"/>
                </a:solidFill>
              </a:rPr>
              <a:t> level</a:t>
            </a:r>
          </a:p>
        </p:txBody>
      </p:sp>
      <p:cxnSp>
        <p:nvCxnSpPr>
          <p:cNvPr id="14" name="Connector: Curved 13">
            <a:extLst>
              <a:ext uri="{FF2B5EF4-FFF2-40B4-BE49-F238E27FC236}">
                <a16:creationId xmlns:a16="http://schemas.microsoft.com/office/drawing/2014/main" xmlns="" id="{1B497E4A-9D0D-4332-A2E5-E0C5FD7E1798}"/>
              </a:ext>
            </a:extLst>
          </p:cNvPr>
          <p:cNvCxnSpPr>
            <a:stCxn id="12" idx="2"/>
            <a:endCxn id="11" idx="5"/>
          </p:cNvCxnSpPr>
          <p:nvPr/>
        </p:nvCxnSpPr>
        <p:spPr>
          <a:xfrm rot="5400000">
            <a:off x="4740440" y="5498347"/>
            <a:ext cx="771137" cy="725427"/>
          </a:xfrm>
          <a:prstGeom prst="curvedConnector3">
            <a:avLst>
              <a:gd name="adj1" fmla="val 1351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xmlns="" id="{423D3A2F-A361-4A40-B083-84CA7768DACD}"/>
              </a:ext>
            </a:extLst>
          </p:cNvPr>
          <p:cNvCxnSpPr>
            <a:stCxn id="12" idx="0"/>
            <a:endCxn id="10" idx="6"/>
          </p:cNvCxnSpPr>
          <p:nvPr/>
        </p:nvCxnSpPr>
        <p:spPr>
          <a:xfrm rot="16200000" flipV="1">
            <a:off x="4842464" y="4306015"/>
            <a:ext cx="402301" cy="89021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E3AFB8D0-BC19-433B-A35A-73D16B90AD1D}"/>
              </a:ext>
            </a:extLst>
          </p:cNvPr>
          <p:cNvSpPr txBox="1"/>
          <p:nvPr/>
        </p:nvSpPr>
        <p:spPr>
          <a:xfrm>
            <a:off x="6766230" y="5134069"/>
            <a:ext cx="1060173" cy="523220"/>
          </a:xfrm>
          <a:prstGeom prst="rect">
            <a:avLst/>
          </a:prstGeom>
          <a:noFill/>
        </p:spPr>
        <p:txBody>
          <a:bodyPr wrap="square" rtlCol="0">
            <a:spAutoFit/>
          </a:bodyPr>
          <a:lstStyle/>
          <a:p>
            <a:pPr algn="ctr"/>
            <a:r>
              <a:rPr lang="en-IN" sz="1400" dirty="0">
                <a:solidFill>
                  <a:srgbClr val="C00000"/>
                </a:solidFill>
              </a:rPr>
              <a:t>Trigger</a:t>
            </a:r>
          </a:p>
          <a:p>
            <a:pPr algn="ctr"/>
            <a:r>
              <a:rPr lang="en-IN" sz="1400" dirty="0">
                <a:solidFill>
                  <a:srgbClr val="C00000"/>
                </a:solidFill>
              </a:rPr>
              <a:t> level view</a:t>
            </a:r>
          </a:p>
        </p:txBody>
      </p:sp>
      <p:cxnSp>
        <p:nvCxnSpPr>
          <p:cNvPr id="23" name="Connector: Curved 22">
            <a:extLst>
              <a:ext uri="{FF2B5EF4-FFF2-40B4-BE49-F238E27FC236}">
                <a16:creationId xmlns:a16="http://schemas.microsoft.com/office/drawing/2014/main" xmlns="" id="{EBB0B809-496B-4BAE-AAD0-D5AF70F132F2}"/>
              </a:ext>
            </a:extLst>
          </p:cNvPr>
          <p:cNvCxnSpPr>
            <a:stCxn id="21" idx="3"/>
          </p:cNvCxnSpPr>
          <p:nvPr/>
        </p:nvCxnSpPr>
        <p:spPr>
          <a:xfrm flipV="1">
            <a:off x="7826403" y="4430437"/>
            <a:ext cx="606638" cy="9652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82361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87803-83E7-48BD-8C17-9736D54CF704}"/>
              </a:ext>
            </a:extLst>
          </p:cNvPr>
          <p:cNvSpPr>
            <a:spLocks noGrp="1"/>
          </p:cNvSpPr>
          <p:nvPr>
            <p:ph type="title"/>
          </p:nvPr>
        </p:nvSpPr>
        <p:spPr/>
        <p:txBody>
          <a:bodyPr/>
          <a:lstStyle/>
          <a:p>
            <a:r>
              <a:rPr lang="en-IN" dirty="0"/>
              <a:t>Try out yourself</a:t>
            </a:r>
          </a:p>
        </p:txBody>
      </p:sp>
      <p:sp>
        <p:nvSpPr>
          <p:cNvPr id="3" name="Content Placeholder 2">
            <a:extLst>
              <a:ext uri="{FF2B5EF4-FFF2-40B4-BE49-F238E27FC236}">
                <a16:creationId xmlns:a16="http://schemas.microsoft.com/office/drawing/2014/main" xmlns="" id="{95A5626D-3C01-4D7D-B87C-3529F70795BA}"/>
              </a:ext>
            </a:extLst>
          </p:cNvPr>
          <p:cNvSpPr>
            <a:spLocks noGrp="1"/>
          </p:cNvSpPr>
          <p:nvPr>
            <p:ph idx="1"/>
          </p:nvPr>
        </p:nvSpPr>
        <p:spPr/>
        <p:txBody>
          <a:bodyPr/>
          <a:lstStyle/>
          <a:p>
            <a:r>
              <a:rPr lang="en-IN" dirty="0"/>
              <a:t>Apply different signals of same frequency on different channels and vary different options as discussed.</a:t>
            </a:r>
          </a:p>
          <a:p>
            <a:r>
              <a:rPr lang="en-IN" dirty="0"/>
              <a:t>Try out different signals on XY display mode and observe various patterns and justify the figure using the electrodes configuration (vertical and horizontal) for displaying the signal.</a:t>
            </a:r>
          </a:p>
          <a:p>
            <a:r>
              <a:rPr lang="en-IN" dirty="0"/>
              <a:t>Try out different signals of different frequencies and trigger properly. </a:t>
            </a:r>
          </a:p>
          <a:p>
            <a:r>
              <a:rPr lang="en-IN" dirty="0"/>
              <a:t>Explore out remaining buttons on the panel. </a:t>
            </a:r>
          </a:p>
        </p:txBody>
      </p:sp>
    </p:spTree>
    <p:extLst>
      <p:ext uri="{BB962C8B-B14F-4D97-AF65-F5344CB8AC3E}">
        <p14:creationId xmlns:p14="http://schemas.microsoft.com/office/powerpoint/2010/main" xmlns="" val="304005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83CC74-591A-4B41-A0AA-620527DDD933}"/>
              </a:ext>
            </a:extLst>
          </p:cNvPr>
          <p:cNvSpPr>
            <a:spLocks noGrp="1"/>
          </p:cNvSpPr>
          <p:nvPr>
            <p:ph type="title"/>
          </p:nvPr>
        </p:nvSpPr>
        <p:spPr/>
        <p:txBody>
          <a:bodyPr/>
          <a:lstStyle/>
          <a:p>
            <a:r>
              <a:rPr lang="en-IN" dirty="0"/>
              <a:t>First Step:</a:t>
            </a:r>
          </a:p>
        </p:txBody>
      </p:sp>
      <p:sp>
        <p:nvSpPr>
          <p:cNvPr id="3" name="Content Placeholder 2">
            <a:extLst>
              <a:ext uri="{FF2B5EF4-FFF2-40B4-BE49-F238E27FC236}">
                <a16:creationId xmlns:a16="http://schemas.microsoft.com/office/drawing/2014/main" xmlns="" id="{CC382DF7-A221-4A23-8EA9-0E9507971BBC}"/>
              </a:ext>
            </a:extLst>
          </p:cNvPr>
          <p:cNvSpPr>
            <a:spLocks noGrp="1"/>
          </p:cNvSpPr>
          <p:nvPr>
            <p:ph idx="1"/>
          </p:nvPr>
        </p:nvSpPr>
        <p:spPr/>
        <p:txBody>
          <a:bodyPr/>
          <a:lstStyle/>
          <a:p>
            <a:r>
              <a:rPr lang="en-IN" dirty="0"/>
              <a:t>Connect the probe to the probe check pins and a nice square wave of 0V to 5V should be observed on the screen. </a:t>
            </a:r>
          </a:p>
          <a:p>
            <a:pPr marL="0" indent="0">
              <a:buNone/>
            </a:pPr>
            <a:endParaRPr lang="en-IN" dirty="0"/>
          </a:p>
          <a:p>
            <a:pPr marL="0" indent="0">
              <a:buNone/>
            </a:pPr>
            <a:r>
              <a:rPr lang="en-IN" dirty="0"/>
              <a:t>If </a:t>
            </a:r>
            <a:r>
              <a:rPr lang="en-IN" b="1" dirty="0"/>
              <a:t>not,</a:t>
            </a:r>
            <a:r>
              <a:rPr lang="en-IN" dirty="0"/>
              <a:t> press the ‘auto-set’ button on the DSO panel for the very first and the very </a:t>
            </a:r>
            <a:r>
              <a:rPr lang="en-IN" b="1" dirty="0"/>
              <a:t>last</a:t>
            </a:r>
            <a:r>
              <a:rPr lang="en-IN" dirty="0"/>
              <a:t> time !!!</a:t>
            </a:r>
          </a:p>
          <a:p>
            <a:pPr marL="0" indent="0">
              <a:buNone/>
            </a:pPr>
            <a:r>
              <a:rPr lang="en-IN" sz="1800" dirty="0"/>
              <a:t>Note: During the learning process in case if the signal display goes out of the display window, use the scaling and positioning knobs as will be discussed in the next 4 slides.</a:t>
            </a:r>
          </a:p>
        </p:txBody>
      </p:sp>
    </p:spTree>
    <p:extLst>
      <p:ext uri="{BB962C8B-B14F-4D97-AF65-F5344CB8AC3E}">
        <p14:creationId xmlns:p14="http://schemas.microsoft.com/office/powerpoint/2010/main" xmlns="" val="853510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 the knobs do</a:t>
            </a:r>
            <a:r>
              <a:rPr lang="en-IN" dirty="0" smtClean="0"/>
              <a:t>?			</a:t>
            </a:r>
            <a:endParaRPr lang="en-IN" dirty="0"/>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1823415"/>
          </a:xfrm>
        </p:spPr>
        <p:txBody>
          <a:bodyPr/>
          <a:lstStyle/>
          <a:p>
            <a:pPr marL="0" indent="0">
              <a:buNone/>
            </a:pPr>
            <a:r>
              <a:rPr lang="en-IN" dirty="0"/>
              <a:t>Volt/div knob :- </a:t>
            </a:r>
          </a:p>
          <a:p>
            <a:pPr marL="0" indent="0">
              <a:buNone/>
            </a:pPr>
            <a:r>
              <a:rPr lang="en-IN" sz="2000" dirty="0"/>
              <a:t>It varies the scaling of the vertical axis/voltage axis. As one rotates the knob on the left, volt/div increases hence vertical zooming out shall be observed keeping the magnitude of the signal same. And vice versa on rotating it on the right.  This knob is specific to the channel and hence number of these knobs is equal to the number of channels available on the DSO.  </a:t>
            </a:r>
          </a:p>
        </p:txBody>
      </p:sp>
      <p:pic>
        <p:nvPicPr>
          <p:cNvPr id="5" name="Picture 4">
            <a:extLst>
              <a:ext uri="{FF2B5EF4-FFF2-40B4-BE49-F238E27FC236}">
                <a16:creationId xmlns:a16="http://schemas.microsoft.com/office/drawing/2014/main" xmlns="" id="{973D2216-3273-4B51-80CF-9E8B07883977}"/>
              </a:ext>
            </a:extLst>
          </p:cNvPr>
          <p:cNvPicPr>
            <a:picLocks noChangeAspect="1"/>
          </p:cNvPicPr>
          <p:nvPr/>
        </p:nvPicPr>
        <p:blipFill>
          <a:blip r:embed="rId2"/>
          <a:stretch>
            <a:fillRect/>
          </a:stretch>
        </p:blipFill>
        <p:spPr>
          <a:xfrm>
            <a:off x="1302968" y="3798558"/>
            <a:ext cx="2901442" cy="2208346"/>
          </a:xfrm>
          <a:prstGeom prst="rect">
            <a:avLst/>
          </a:prstGeom>
        </p:spPr>
      </p:pic>
      <p:pic>
        <p:nvPicPr>
          <p:cNvPr id="6" name="Picture 5">
            <a:extLst>
              <a:ext uri="{FF2B5EF4-FFF2-40B4-BE49-F238E27FC236}">
                <a16:creationId xmlns:a16="http://schemas.microsoft.com/office/drawing/2014/main" xmlns="" id="{EAB07541-D4DC-4186-8A4D-164143528A20}"/>
              </a:ext>
            </a:extLst>
          </p:cNvPr>
          <p:cNvPicPr>
            <a:picLocks noChangeAspect="1"/>
          </p:cNvPicPr>
          <p:nvPr/>
        </p:nvPicPr>
        <p:blipFill>
          <a:blip r:embed="rId3"/>
          <a:stretch>
            <a:fillRect/>
          </a:stretch>
        </p:blipFill>
        <p:spPr>
          <a:xfrm>
            <a:off x="7987589" y="3798559"/>
            <a:ext cx="2901443" cy="2208345"/>
          </a:xfrm>
          <a:prstGeom prst="rect">
            <a:avLst/>
          </a:prstGeom>
        </p:spPr>
      </p:pic>
      <p:pic>
        <p:nvPicPr>
          <p:cNvPr id="7" name="Picture 6">
            <a:extLst>
              <a:ext uri="{FF2B5EF4-FFF2-40B4-BE49-F238E27FC236}">
                <a16:creationId xmlns:a16="http://schemas.microsoft.com/office/drawing/2014/main" xmlns="" id="{7068954B-F020-4289-BE19-5ADE92B65215}"/>
              </a:ext>
            </a:extLst>
          </p:cNvPr>
          <p:cNvPicPr>
            <a:picLocks noChangeAspect="1"/>
          </p:cNvPicPr>
          <p:nvPr/>
        </p:nvPicPr>
        <p:blipFill>
          <a:blip r:embed="rId4"/>
          <a:stretch>
            <a:fillRect/>
          </a:stretch>
        </p:blipFill>
        <p:spPr>
          <a:xfrm>
            <a:off x="4669179" y="3798559"/>
            <a:ext cx="2853640" cy="2208345"/>
          </a:xfrm>
          <a:prstGeom prst="rect">
            <a:avLst/>
          </a:prstGeom>
        </p:spPr>
      </p:pic>
      <p:sp>
        <p:nvSpPr>
          <p:cNvPr id="4" name="Oval 3">
            <a:extLst>
              <a:ext uri="{FF2B5EF4-FFF2-40B4-BE49-F238E27FC236}">
                <a16:creationId xmlns:a16="http://schemas.microsoft.com/office/drawing/2014/main" xmlns="" id="{871B671A-C98D-403B-B859-F44106465900}"/>
              </a:ext>
            </a:extLst>
          </p:cNvPr>
          <p:cNvSpPr/>
          <p:nvPr/>
        </p:nvSpPr>
        <p:spPr>
          <a:xfrm>
            <a:off x="1192695" y="5582834"/>
            <a:ext cx="689113"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xmlns="" id="{2D19BACF-AD67-4ED6-8C60-C736D87B7D68}"/>
              </a:ext>
            </a:extLst>
          </p:cNvPr>
          <p:cNvSpPr/>
          <p:nvPr/>
        </p:nvSpPr>
        <p:spPr>
          <a:xfrm>
            <a:off x="4576889" y="5565913"/>
            <a:ext cx="689113"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271494F1-D5A7-4306-9245-2BC9208F881A}"/>
              </a:ext>
            </a:extLst>
          </p:cNvPr>
          <p:cNvSpPr/>
          <p:nvPr/>
        </p:nvSpPr>
        <p:spPr>
          <a:xfrm>
            <a:off x="7870054" y="5565912"/>
            <a:ext cx="689113"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xmlns="" id="{D3B215B6-F5ED-4821-8D9F-1EF687E22968}"/>
              </a:ext>
            </a:extLst>
          </p:cNvPr>
          <p:cNvSpPr txBox="1"/>
          <p:nvPr/>
        </p:nvSpPr>
        <p:spPr>
          <a:xfrm>
            <a:off x="321895" y="5477767"/>
            <a:ext cx="576376" cy="523220"/>
          </a:xfrm>
          <a:prstGeom prst="rect">
            <a:avLst/>
          </a:prstGeom>
          <a:noFill/>
        </p:spPr>
        <p:txBody>
          <a:bodyPr wrap="none" rtlCol="0">
            <a:spAutoFit/>
          </a:bodyPr>
          <a:lstStyle/>
          <a:p>
            <a:r>
              <a:rPr lang="en-IN" sz="1400" dirty="0">
                <a:solidFill>
                  <a:srgbClr val="C00000"/>
                </a:solidFill>
              </a:rPr>
              <a:t>Scale</a:t>
            </a:r>
          </a:p>
          <a:p>
            <a:r>
              <a:rPr lang="en-IN" sz="1400" dirty="0">
                <a:solidFill>
                  <a:srgbClr val="C00000"/>
                </a:solidFill>
              </a:rPr>
              <a:t>value</a:t>
            </a:r>
          </a:p>
        </p:txBody>
      </p:sp>
      <p:cxnSp>
        <p:nvCxnSpPr>
          <p:cNvPr id="12" name="Connector: Curved 11">
            <a:extLst>
              <a:ext uri="{FF2B5EF4-FFF2-40B4-BE49-F238E27FC236}">
                <a16:creationId xmlns:a16="http://schemas.microsoft.com/office/drawing/2014/main" xmlns="" id="{67E1CDA7-6A43-458D-8684-6E58C46575D3}"/>
              </a:ext>
            </a:extLst>
          </p:cNvPr>
          <p:cNvCxnSpPr>
            <a:cxnSpLocks/>
          </p:cNvCxnSpPr>
          <p:nvPr/>
        </p:nvCxnSpPr>
        <p:spPr>
          <a:xfrm flipV="1">
            <a:off x="848771" y="5739377"/>
            <a:ext cx="218181" cy="2"/>
          </a:xfrm>
          <a:prstGeom prst="curvedConnector3">
            <a:avLst>
              <a:gd name="adj1" fmla="val 50000"/>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xmlns="" id="{78D0DB99-2199-4B4C-A378-79F338C48B31}"/>
              </a:ext>
            </a:extLst>
          </p:cNvPr>
          <p:cNvSpPr txBox="1"/>
          <p:nvPr/>
        </p:nvSpPr>
        <p:spPr>
          <a:xfrm>
            <a:off x="5100853" y="6084075"/>
            <a:ext cx="1766446" cy="584775"/>
          </a:xfrm>
          <a:prstGeom prst="rect">
            <a:avLst/>
          </a:prstGeom>
          <a:noFill/>
        </p:spPr>
        <p:txBody>
          <a:bodyPr wrap="none" rtlCol="0">
            <a:spAutoFit/>
          </a:bodyPr>
          <a:lstStyle/>
          <a:p>
            <a:pPr algn="ctr"/>
            <a:r>
              <a:rPr lang="en-IN" dirty="0">
                <a:solidFill>
                  <a:srgbClr val="C00000"/>
                </a:solidFill>
              </a:rPr>
              <a:t>knob rotated left</a:t>
            </a:r>
          </a:p>
          <a:p>
            <a:pPr algn="ctr"/>
            <a:r>
              <a:rPr lang="en-IN" sz="1400" dirty="0">
                <a:solidFill>
                  <a:srgbClr val="C00000"/>
                </a:solidFill>
              </a:rPr>
              <a:t>(scaling increased)</a:t>
            </a:r>
          </a:p>
        </p:txBody>
      </p:sp>
      <p:sp>
        <p:nvSpPr>
          <p:cNvPr id="19" name="TextBox 18">
            <a:extLst>
              <a:ext uri="{FF2B5EF4-FFF2-40B4-BE49-F238E27FC236}">
                <a16:creationId xmlns:a16="http://schemas.microsoft.com/office/drawing/2014/main" xmlns="" id="{FA661509-99AB-492D-A868-8745B669964B}"/>
              </a:ext>
            </a:extLst>
          </p:cNvPr>
          <p:cNvSpPr txBox="1"/>
          <p:nvPr/>
        </p:nvSpPr>
        <p:spPr>
          <a:xfrm>
            <a:off x="8492602" y="6084074"/>
            <a:ext cx="1891415" cy="584775"/>
          </a:xfrm>
          <a:prstGeom prst="rect">
            <a:avLst/>
          </a:prstGeom>
          <a:noFill/>
        </p:spPr>
        <p:txBody>
          <a:bodyPr wrap="none" rtlCol="0">
            <a:spAutoFit/>
          </a:bodyPr>
          <a:lstStyle/>
          <a:p>
            <a:pPr algn="ctr"/>
            <a:r>
              <a:rPr lang="en-IN" dirty="0">
                <a:solidFill>
                  <a:srgbClr val="C00000"/>
                </a:solidFill>
              </a:rPr>
              <a:t>knob rotated right</a:t>
            </a:r>
          </a:p>
          <a:p>
            <a:pPr algn="ctr"/>
            <a:r>
              <a:rPr lang="en-IN" sz="1400" dirty="0">
                <a:solidFill>
                  <a:srgbClr val="C00000"/>
                </a:solidFill>
              </a:rPr>
              <a:t>(scaling decreased)</a:t>
            </a:r>
          </a:p>
        </p:txBody>
      </p:sp>
      <p:pic>
        <p:nvPicPr>
          <p:cNvPr id="1028" name="Picture 4">
            <a:hlinkClick r:id="rId5"/>
          </p:cNvPr>
          <p:cNvPicPr>
            <a:picLocks noChangeAspect="1" noChangeArrowheads="1"/>
          </p:cNvPicPr>
          <p:nvPr/>
        </p:nvPicPr>
        <p:blipFill>
          <a:blip r:embed="rId6"/>
          <a:srcRect/>
          <a:stretch>
            <a:fillRect/>
          </a:stretch>
        </p:blipFill>
        <p:spPr bwMode="auto">
          <a:xfrm>
            <a:off x="11155680" y="326572"/>
            <a:ext cx="649606" cy="649606"/>
          </a:xfrm>
          <a:prstGeom prst="rect">
            <a:avLst/>
          </a:prstGeom>
          <a:noFill/>
          <a:ln w="9525">
            <a:noFill/>
            <a:miter lim="800000"/>
            <a:headEnd/>
            <a:tailEnd/>
          </a:ln>
          <a:effectLst/>
        </p:spPr>
      </p:pic>
      <p:sp>
        <p:nvSpPr>
          <p:cNvPr id="18" name="TextBox 17"/>
          <p:cNvSpPr txBox="1"/>
          <p:nvPr/>
        </p:nvSpPr>
        <p:spPr>
          <a:xfrm>
            <a:off x="11011989" y="979714"/>
            <a:ext cx="980268" cy="369332"/>
          </a:xfrm>
          <a:prstGeom prst="rect">
            <a:avLst/>
          </a:prstGeom>
          <a:noFill/>
        </p:spPr>
        <p:txBody>
          <a:bodyPr wrap="none" rtlCol="0">
            <a:spAutoFit/>
          </a:bodyPr>
          <a:lstStyle/>
          <a:p>
            <a:r>
              <a:rPr lang="en-US" b="1" dirty="0" smtClean="0"/>
              <a:t>Volt/Div</a:t>
            </a:r>
            <a:endParaRPr lang="en-US" b="1" dirty="0"/>
          </a:p>
        </p:txBody>
      </p:sp>
    </p:spTree>
    <p:extLst>
      <p:ext uri="{BB962C8B-B14F-4D97-AF65-F5344CB8AC3E}">
        <p14:creationId xmlns:p14="http://schemas.microsoft.com/office/powerpoint/2010/main" xmlns="" val="4037337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 the knobs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2945158"/>
          </a:xfrm>
        </p:spPr>
        <p:txBody>
          <a:bodyPr/>
          <a:lstStyle/>
          <a:p>
            <a:pPr marL="0" indent="0">
              <a:buNone/>
            </a:pPr>
            <a:r>
              <a:rPr lang="en-IN" dirty="0"/>
              <a:t>Vertical Position knob :- </a:t>
            </a:r>
          </a:p>
          <a:p>
            <a:pPr marL="0" indent="0">
              <a:buNone/>
            </a:pPr>
            <a:r>
              <a:rPr lang="en-IN" sz="2000" dirty="0"/>
              <a:t>It varies the vertical positioning of the signal on the screen. On rotating this knob both the signal as well as the reference value moves vertically on the signal display window. This knob is also channel specific as that of volt/div knob.   </a:t>
            </a:r>
          </a:p>
        </p:txBody>
      </p:sp>
      <p:pic>
        <p:nvPicPr>
          <p:cNvPr id="4" name="Picture 3">
            <a:extLst>
              <a:ext uri="{FF2B5EF4-FFF2-40B4-BE49-F238E27FC236}">
                <a16:creationId xmlns:a16="http://schemas.microsoft.com/office/drawing/2014/main" xmlns="" id="{CDE5D0D6-016D-4027-8982-7EE4BDC9A579}"/>
              </a:ext>
            </a:extLst>
          </p:cNvPr>
          <p:cNvPicPr>
            <a:picLocks noChangeAspect="1"/>
          </p:cNvPicPr>
          <p:nvPr/>
        </p:nvPicPr>
        <p:blipFill>
          <a:blip r:embed="rId2"/>
          <a:stretch>
            <a:fillRect/>
          </a:stretch>
        </p:blipFill>
        <p:spPr>
          <a:xfrm>
            <a:off x="2311791" y="3589735"/>
            <a:ext cx="2901442" cy="2208346"/>
          </a:xfrm>
          <a:prstGeom prst="rect">
            <a:avLst/>
          </a:prstGeom>
        </p:spPr>
      </p:pic>
      <p:pic>
        <p:nvPicPr>
          <p:cNvPr id="5" name="Picture 4">
            <a:extLst>
              <a:ext uri="{FF2B5EF4-FFF2-40B4-BE49-F238E27FC236}">
                <a16:creationId xmlns:a16="http://schemas.microsoft.com/office/drawing/2014/main" xmlns="" id="{650977B4-4592-453C-B8F2-181830DCCB1E}"/>
              </a:ext>
            </a:extLst>
          </p:cNvPr>
          <p:cNvPicPr>
            <a:picLocks noChangeAspect="1"/>
          </p:cNvPicPr>
          <p:nvPr/>
        </p:nvPicPr>
        <p:blipFill>
          <a:blip r:embed="rId3"/>
          <a:stretch>
            <a:fillRect/>
          </a:stretch>
        </p:blipFill>
        <p:spPr>
          <a:xfrm>
            <a:off x="5588098" y="3582857"/>
            <a:ext cx="3072911" cy="2309839"/>
          </a:xfrm>
          <a:prstGeom prst="rect">
            <a:avLst/>
          </a:prstGeom>
        </p:spPr>
      </p:pic>
      <p:sp>
        <p:nvSpPr>
          <p:cNvPr id="6" name="Oval 5">
            <a:extLst>
              <a:ext uri="{FF2B5EF4-FFF2-40B4-BE49-F238E27FC236}">
                <a16:creationId xmlns:a16="http://schemas.microsoft.com/office/drawing/2014/main" xmlns="" id="{939B1B75-A240-47A3-826C-436DF3AD1E9D}"/>
              </a:ext>
            </a:extLst>
          </p:cNvPr>
          <p:cNvSpPr/>
          <p:nvPr/>
        </p:nvSpPr>
        <p:spPr>
          <a:xfrm>
            <a:off x="2212609" y="4811424"/>
            <a:ext cx="463827"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xmlns="" id="{79CEFAF4-A2AE-4B1B-883D-66AB50787F0E}"/>
              </a:ext>
            </a:extLst>
          </p:cNvPr>
          <p:cNvSpPr/>
          <p:nvPr/>
        </p:nvSpPr>
        <p:spPr>
          <a:xfrm>
            <a:off x="5430373" y="4693908"/>
            <a:ext cx="463827"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E9D6EB63-87A9-4793-99AA-D1368CAECD98}"/>
              </a:ext>
            </a:extLst>
          </p:cNvPr>
          <p:cNvSpPr txBox="1"/>
          <p:nvPr/>
        </p:nvSpPr>
        <p:spPr>
          <a:xfrm>
            <a:off x="920891" y="4508699"/>
            <a:ext cx="916853" cy="523220"/>
          </a:xfrm>
          <a:prstGeom prst="rect">
            <a:avLst/>
          </a:prstGeom>
          <a:noFill/>
        </p:spPr>
        <p:txBody>
          <a:bodyPr wrap="none" rtlCol="0">
            <a:spAutoFit/>
          </a:bodyPr>
          <a:lstStyle/>
          <a:p>
            <a:pPr algn="ctr"/>
            <a:r>
              <a:rPr lang="en-IN" sz="1400" dirty="0">
                <a:solidFill>
                  <a:srgbClr val="C00000"/>
                </a:solidFill>
              </a:rPr>
              <a:t>Reference</a:t>
            </a:r>
          </a:p>
          <a:p>
            <a:pPr algn="ctr"/>
            <a:r>
              <a:rPr lang="en-IN" sz="1400" dirty="0">
                <a:solidFill>
                  <a:srgbClr val="C00000"/>
                </a:solidFill>
              </a:rPr>
              <a:t>pointer</a:t>
            </a:r>
          </a:p>
        </p:txBody>
      </p:sp>
      <p:cxnSp>
        <p:nvCxnSpPr>
          <p:cNvPr id="21" name="Connector: Curved 20">
            <a:extLst>
              <a:ext uri="{FF2B5EF4-FFF2-40B4-BE49-F238E27FC236}">
                <a16:creationId xmlns:a16="http://schemas.microsoft.com/office/drawing/2014/main" xmlns="" id="{7D5E5988-6C6E-4707-BC87-D3EE16E29256}"/>
              </a:ext>
            </a:extLst>
          </p:cNvPr>
          <p:cNvCxnSpPr>
            <a:cxnSpLocks/>
            <a:stCxn id="8" idx="0"/>
            <a:endCxn id="6" idx="1"/>
          </p:cNvCxnSpPr>
          <p:nvPr/>
        </p:nvCxnSpPr>
        <p:spPr>
          <a:xfrm rot="16200000" flipH="1">
            <a:off x="1646272" y="4241744"/>
            <a:ext cx="367307" cy="901217"/>
          </a:xfrm>
          <a:prstGeom prst="curvedConnector3">
            <a:avLst>
              <a:gd name="adj1" fmla="val -62237"/>
            </a:avLst>
          </a:prstGeom>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xmlns="" id="{AF0D4120-D065-4048-8EE9-B5F6818818C1}"/>
              </a:ext>
            </a:extLst>
          </p:cNvPr>
          <p:cNvCxnSpPr/>
          <p:nvPr/>
        </p:nvCxnSpPr>
        <p:spPr>
          <a:xfrm>
            <a:off x="9048217" y="4161306"/>
            <a:ext cx="0" cy="115293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E4500B35-3A7D-4D40-B93D-93D01047A90D}"/>
              </a:ext>
            </a:extLst>
          </p:cNvPr>
          <p:cNvSpPr txBox="1"/>
          <p:nvPr/>
        </p:nvSpPr>
        <p:spPr>
          <a:xfrm>
            <a:off x="9076819" y="4439487"/>
            <a:ext cx="2008370" cy="584775"/>
          </a:xfrm>
          <a:prstGeom prst="rect">
            <a:avLst/>
          </a:prstGeom>
          <a:noFill/>
        </p:spPr>
        <p:txBody>
          <a:bodyPr wrap="none" rtlCol="0">
            <a:spAutoFit/>
          </a:bodyPr>
          <a:lstStyle/>
          <a:p>
            <a:r>
              <a:rPr lang="en-IN" sz="1600" dirty="0">
                <a:solidFill>
                  <a:srgbClr val="C00000"/>
                </a:solidFill>
              </a:rPr>
              <a:t>Signal shifts vertically </a:t>
            </a:r>
          </a:p>
          <a:p>
            <a:r>
              <a:rPr lang="en-IN" sz="1600" dirty="0">
                <a:solidFill>
                  <a:srgbClr val="C00000"/>
                </a:solidFill>
              </a:rPr>
              <a:t>on the display</a:t>
            </a:r>
          </a:p>
        </p:txBody>
      </p:sp>
      <p:pic>
        <p:nvPicPr>
          <p:cNvPr id="13" name="Picture 4">
            <a:hlinkClick r:id="rId4"/>
          </p:cNvPr>
          <p:cNvPicPr>
            <a:picLocks noChangeAspect="1" noChangeArrowheads="1"/>
          </p:cNvPicPr>
          <p:nvPr/>
        </p:nvPicPr>
        <p:blipFill>
          <a:blip r:embed="rId5"/>
          <a:srcRect/>
          <a:stretch>
            <a:fillRect/>
          </a:stretch>
        </p:blipFill>
        <p:spPr bwMode="auto">
          <a:xfrm>
            <a:off x="11155680" y="326572"/>
            <a:ext cx="649606" cy="649606"/>
          </a:xfrm>
          <a:prstGeom prst="rect">
            <a:avLst/>
          </a:prstGeom>
          <a:noFill/>
          <a:ln w="9525">
            <a:noFill/>
            <a:miter lim="800000"/>
            <a:headEnd/>
            <a:tailEnd/>
          </a:ln>
          <a:effectLst/>
        </p:spPr>
      </p:pic>
      <p:sp>
        <p:nvSpPr>
          <p:cNvPr id="14" name="TextBox 13"/>
          <p:cNvSpPr txBox="1"/>
          <p:nvPr/>
        </p:nvSpPr>
        <p:spPr>
          <a:xfrm>
            <a:off x="10836436" y="992414"/>
            <a:ext cx="1355564" cy="369332"/>
          </a:xfrm>
          <a:prstGeom prst="rect">
            <a:avLst/>
          </a:prstGeom>
          <a:noFill/>
        </p:spPr>
        <p:txBody>
          <a:bodyPr wrap="none" rtlCol="0">
            <a:spAutoFit/>
          </a:bodyPr>
          <a:lstStyle/>
          <a:p>
            <a:r>
              <a:rPr lang="en-US" b="1" dirty="0" smtClean="0"/>
              <a:t>Vertical Pos.</a:t>
            </a:r>
            <a:endParaRPr lang="en-US" b="1" dirty="0"/>
          </a:p>
        </p:txBody>
      </p:sp>
    </p:spTree>
    <p:extLst>
      <p:ext uri="{BB962C8B-B14F-4D97-AF65-F5344CB8AC3E}">
        <p14:creationId xmlns:p14="http://schemas.microsoft.com/office/powerpoint/2010/main" xmlns="" val="3803134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 the knobs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757452" cy="1870244"/>
          </a:xfrm>
        </p:spPr>
        <p:txBody>
          <a:bodyPr/>
          <a:lstStyle/>
          <a:p>
            <a:pPr marL="0" indent="0">
              <a:buNone/>
            </a:pPr>
            <a:r>
              <a:rPr lang="en-IN" dirty="0"/>
              <a:t>Sec/div knob :- </a:t>
            </a:r>
          </a:p>
          <a:p>
            <a:pPr marL="0" indent="0">
              <a:buNone/>
            </a:pPr>
            <a:r>
              <a:rPr lang="en-IN" sz="2000" dirty="0"/>
              <a:t>It varies the scaling of the time axis or the horizontal axis. On rotating left the time/div increases and hence more number of oscillations would be observed within the same division. And vice versa on rotating it right.  This knob is not channel specific and will be used for all the channels simultaneously.</a:t>
            </a:r>
          </a:p>
        </p:txBody>
      </p:sp>
      <p:pic>
        <p:nvPicPr>
          <p:cNvPr id="4" name="Picture 3">
            <a:extLst>
              <a:ext uri="{FF2B5EF4-FFF2-40B4-BE49-F238E27FC236}">
                <a16:creationId xmlns:a16="http://schemas.microsoft.com/office/drawing/2014/main" xmlns="" id="{CE2A4FAC-D73C-402A-9A5D-6A026DF7F3E9}"/>
              </a:ext>
            </a:extLst>
          </p:cNvPr>
          <p:cNvPicPr>
            <a:picLocks noChangeAspect="1"/>
          </p:cNvPicPr>
          <p:nvPr/>
        </p:nvPicPr>
        <p:blipFill>
          <a:blip r:embed="rId2"/>
          <a:stretch>
            <a:fillRect/>
          </a:stretch>
        </p:blipFill>
        <p:spPr>
          <a:xfrm>
            <a:off x="1570892" y="3237610"/>
            <a:ext cx="2901442" cy="2208346"/>
          </a:xfrm>
          <a:prstGeom prst="rect">
            <a:avLst/>
          </a:prstGeom>
        </p:spPr>
      </p:pic>
      <p:pic>
        <p:nvPicPr>
          <p:cNvPr id="5" name="Picture 4">
            <a:extLst>
              <a:ext uri="{FF2B5EF4-FFF2-40B4-BE49-F238E27FC236}">
                <a16:creationId xmlns:a16="http://schemas.microsoft.com/office/drawing/2014/main" xmlns="" id="{777813AA-A04E-4EAC-925F-71326CA9C102}"/>
              </a:ext>
            </a:extLst>
          </p:cNvPr>
          <p:cNvPicPr>
            <a:picLocks noChangeAspect="1"/>
          </p:cNvPicPr>
          <p:nvPr/>
        </p:nvPicPr>
        <p:blipFill>
          <a:blip r:embed="rId3"/>
          <a:stretch>
            <a:fillRect/>
          </a:stretch>
        </p:blipFill>
        <p:spPr>
          <a:xfrm>
            <a:off x="4650230" y="3251679"/>
            <a:ext cx="2891539" cy="2208346"/>
          </a:xfrm>
          <a:prstGeom prst="rect">
            <a:avLst/>
          </a:prstGeom>
        </p:spPr>
      </p:pic>
      <p:pic>
        <p:nvPicPr>
          <p:cNvPr id="6" name="Picture 5">
            <a:extLst>
              <a:ext uri="{FF2B5EF4-FFF2-40B4-BE49-F238E27FC236}">
                <a16:creationId xmlns:a16="http://schemas.microsoft.com/office/drawing/2014/main" xmlns="" id="{0095C5C9-1754-4647-8A40-0C64CE9B5AB5}"/>
              </a:ext>
            </a:extLst>
          </p:cNvPr>
          <p:cNvPicPr>
            <a:picLocks noChangeAspect="1"/>
          </p:cNvPicPr>
          <p:nvPr/>
        </p:nvPicPr>
        <p:blipFill>
          <a:blip r:embed="rId4"/>
          <a:stretch>
            <a:fillRect/>
          </a:stretch>
        </p:blipFill>
        <p:spPr>
          <a:xfrm>
            <a:off x="7719665" y="3251679"/>
            <a:ext cx="2891539" cy="2197378"/>
          </a:xfrm>
          <a:prstGeom prst="rect">
            <a:avLst/>
          </a:prstGeom>
        </p:spPr>
      </p:pic>
      <p:sp>
        <p:nvSpPr>
          <p:cNvPr id="7" name="Oval 6">
            <a:extLst>
              <a:ext uri="{FF2B5EF4-FFF2-40B4-BE49-F238E27FC236}">
                <a16:creationId xmlns:a16="http://schemas.microsoft.com/office/drawing/2014/main" xmlns="" id="{78DA3A63-C56C-4726-BA9D-6E2472D25CEE}"/>
              </a:ext>
            </a:extLst>
          </p:cNvPr>
          <p:cNvSpPr/>
          <p:nvPr/>
        </p:nvSpPr>
        <p:spPr>
          <a:xfrm>
            <a:off x="2557669" y="4991713"/>
            <a:ext cx="689113"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xmlns="" id="{5874627B-573F-4EFA-AF8A-9E2D8091A5B1}"/>
              </a:ext>
            </a:extLst>
          </p:cNvPr>
          <p:cNvSpPr/>
          <p:nvPr/>
        </p:nvSpPr>
        <p:spPr>
          <a:xfrm>
            <a:off x="5645426" y="5014675"/>
            <a:ext cx="689113"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D6C075C0-A6EC-45BC-9D1D-265A08CDB6A7}"/>
              </a:ext>
            </a:extLst>
          </p:cNvPr>
          <p:cNvSpPr/>
          <p:nvPr/>
        </p:nvSpPr>
        <p:spPr>
          <a:xfrm>
            <a:off x="8820877" y="5023568"/>
            <a:ext cx="689113" cy="4409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xmlns="" id="{82B2935E-5076-4E39-96AF-E4ADE8CDB98C}"/>
              </a:ext>
            </a:extLst>
          </p:cNvPr>
          <p:cNvSpPr txBox="1"/>
          <p:nvPr/>
        </p:nvSpPr>
        <p:spPr>
          <a:xfrm>
            <a:off x="838200" y="6195091"/>
            <a:ext cx="10486717" cy="707886"/>
          </a:xfrm>
          <a:prstGeom prst="rect">
            <a:avLst/>
          </a:prstGeom>
          <a:noFill/>
        </p:spPr>
        <p:txBody>
          <a:bodyPr wrap="none" rtlCol="0">
            <a:spAutoFit/>
          </a:bodyPr>
          <a:lstStyle/>
          <a:p>
            <a:r>
              <a:rPr lang="en-IN" sz="1400" dirty="0"/>
              <a:t>Note: On increasing the time per division to a large value near or above 100 </a:t>
            </a:r>
            <a:r>
              <a:rPr lang="en-IN" sz="1400" dirty="0" err="1"/>
              <a:t>msec</a:t>
            </a:r>
            <a:r>
              <a:rPr lang="en-IN" sz="1400" dirty="0"/>
              <a:t> (persistence of vision) one could observe the signal actually </a:t>
            </a:r>
          </a:p>
          <a:p>
            <a:r>
              <a:rPr lang="en-IN" sz="1400" dirty="0"/>
              <a:t>traveling in time on the screen</a:t>
            </a:r>
            <a:r>
              <a:rPr lang="en-IN" sz="1200" dirty="0"/>
              <a:t>. </a:t>
            </a:r>
          </a:p>
          <a:p>
            <a:endParaRPr lang="en-IN" sz="1200" dirty="0"/>
          </a:p>
        </p:txBody>
      </p:sp>
      <p:sp>
        <p:nvSpPr>
          <p:cNvPr id="11" name="TextBox 10">
            <a:extLst>
              <a:ext uri="{FF2B5EF4-FFF2-40B4-BE49-F238E27FC236}">
                <a16:creationId xmlns:a16="http://schemas.microsoft.com/office/drawing/2014/main" xmlns="" id="{E3833068-2656-40FF-94C4-750B9B6EF70D}"/>
              </a:ext>
            </a:extLst>
          </p:cNvPr>
          <p:cNvSpPr txBox="1"/>
          <p:nvPr/>
        </p:nvSpPr>
        <p:spPr>
          <a:xfrm>
            <a:off x="8282210" y="5432704"/>
            <a:ext cx="1766446" cy="584775"/>
          </a:xfrm>
          <a:prstGeom prst="rect">
            <a:avLst/>
          </a:prstGeom>
          <a:noFill/>
        </p:spPr>
        <p:txBody>
          <a:bodyPr wrap="none" rtlCol="0">
            <a:spAutoFit/>
          </a:bodyPr>
          <a:lstStyle/>
          <a:p>
            <a:pPr algn="ctr"/>
            <a:r>
              <a:rPr lang="en-IN" dirty="0">
                <a:solidFill>
                  <a:srgbClr val="C00000"/>
                </a:solidFill>
              </a:rPr>
              <a:t>knob rotated left</a:t>
            </a:r>
          </a:p>
          <a:p>
            <a:pPr algn="ctr"/>
            <a:r>
              <a:rPr lang="en-IN" sz="1400" dirty="0">
                <a:solidFill>
                  <a:srgbClr val="C00000"/>
                </a:solidFill>
              </a:rPr>
              <a:t>(scaling increased)</a:t>
            </a:r>
          </a:p>
        </p:txBody>
      </p:sp>
      <p:sp>
        <p:nvSpPr>
          <p:cNvPr id="12" name="TextBox 11">
            <a:extLst>
              <a:ext uri="{FF2B5EF4-FFF2-40B4-BE49-F238E27FC236}">
                <a16:creationId xmlns:a16="http://schemas.microsoft.com/office/drawing/2014/main" xmlns="" id="{2CC5E467-C62B-4D34-83D9-C454C54D69E1}"/>
              </a:ext>
            </a:extLst>
          </p:cNvPr>
          <p:cNvSpPr txBox="1"/>
          <p:nvPr/>
        </p:nvSpPr>
        <p:spPr>
          <a:xfrm>
            <a:off x="5044275" y="5432704"/>
            <a:ext cx="1891415" cy="584775"/>
          </a:xfrm>
          <a:prstGeom prst="rect">
            <a:avLst/>
          </a:prstGeom>
          <a:noFill/>
        </p:spPr>
        <p:txBody>
          <a:bodyPr wrap="none" rtlCol="0">
            <a:spAutoFit/>
          </a:bodyPr>
          <a:lstStyle/>
          <a:p>
            <a:pPr algn="ctr"/>
            <a:r>
              <a:rPr lang="en-IN" dirty="0">
                <a:solidFill>
                  <a:srgbClr val="C00000"/>
                </a:solidFill>
              </a:rPr>
              <a:t>knob rotated right</a:t>
            </a:r>
          </a:p>
          <a:p>
            <a:pPr algn="ctr"/>
            <a:r>
              <a:rPr lang="en-IN" sz="1400" dirty="0">
                <a:solidFill>
                  <a:srgbClr val="C00000"/>
                </a:solidFill>
              </a:rPr>
              <a:t>(scaling decreased)</a:t>
            </a:r>
          </a:p>
        </p:txBody>
      </p:sp>
      <p:sp>
        <p:nvSpPr>
          <p:cNvPr id="13" name="TextBox 12">
            <a:extLst>
              <a:ext uri="{FF2B5EF4-FFF2-40B4-BE49-F238E27FC236}">
                <a16:creationId xmlns:a16="http://schemas.microsoft.com/office/drawing/2014/main" xmlns="" id="{85E9F46D-4FA7-428D-A39C-67078DF1AF89}"/>
              </a:ext>
            </a:extLst>
          </p:cNvPr>
          <p:cNvSpPr txBox="1"/>
          <p:nvPr/>
        </p:nvSpPr>
        <p:spPr>
          <a:xfrm>
            <a:off x="1547517" y="5754100"/>
            <a:ext cx="1381212" cy="307777"/>
          </a:xfrm>
          <a:prstGeom prst="rect">
            <a:avLst/>
          </a:prstGeom>
          <a:noFill/>
        </p:spPr>
        <p:txBody>
          <a:bodyPr wrap="none" rtlCol="0">
            <a:spAutoFit/>
          </a:bodyPr>
          <a:lstStyle/>
          <a:p>
            <a:r>
              <a:rPr lang="en-IN" sz="1400" dirty="0">
                <a:solidFill>
                  <a:srgbClr val="C00000"/>
                </a:solidFill>
              </a:rPr>
              <a:t>Time scale value</a:t>
            </a:r>
          </a:p>
        </p:txBody>
      </p:sp>
      <p:cxnSp>
        <p:nvCxnSpPr>
          <p:cNvPr id="15" name="Connector: Curved 14">
            <a:extLst>
              <a:ext uri="{FF2B5EF4-FFF2-40B4-BE49-F238E27FC236}">
                <a16:creationId xmlns:a16="http://schemas.microsoft.com/office/drawing/2014/main" xmlns="" id="{2C8F9E25-0DCE-4D4F-AA54-EB2663CFDF61}"/>
              </a:ext>
            </a:extLst>
          </p:cNvPr>
          <p:cNvCxnSpPr>
            <a:stCxn id="13" idx="0"/>
          </p:cNvCxnSpPr>
          <p:nvPr/>
        </p:nvCxnSpPr>
        <p:spPr>
          <a:xfrm rot="5400000" flipH="1" flipV="1">
            <a:off x="2237198" y="5433629"/>
            <a:ext cx="321396" cy="319546"/>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4">
            <a:hlinkClick r:id="rId5"/>
          </p:cNvPr>
          <p:cNvPicPr>
            <a:picLocks noChangeAspect="1" noChangeArrowheads="1"/>
          </p:cNvPicPr>
          <p:nvPr/>
        </p:nvPicPr>
        <p:blipFill>
          <a:blip r:embed="rId6"/>
          <a:srcRect/>
          <a:stretch>
            <a:fillRect/>
          </a:stretch>
        </p:blipFill>
        <p:spPr bwMode="auto">
          <a:xfrm>
            <a:off x="11155680" y="326572"/>
            <a:ext cx="649606" cy="649606"/>
          </a:xfrm>
          <a:prstGeom prst="rect">
            <a:avLst/>
          </a:prstGeom>
          <a:noFill/>
          <a:ln w="9525">
            <a:noFill/>
            <a:miter lim="800000"/>
            <a:headEnd/>
            <a:tailEnd/>
          </a:ln>
          <a:effectLst/>
        </p:spPr>
      </p:pic>
      <p:sp>
        <p:nvSpPr>
          <p:cNvPr id="18" name="TextBox 17"/>
          <p:cNvSpPr txBox="1"/>
          <p:nvPr/>
        </p:nvSpPr>
        <p:spPr>
          <a:xfrm>
            <a:off x="11011989" y="979714"/>
            <a:ext cx="1067921" cy="369332"/>
          </a:xfrm>
          <a:prstGeom prst="rect">
            <a:avLst/>
          </a:prstGeom>
          <a:noFill/>
        </p:spPr>
        <p:txBody>
          <a:bodyPr wrap="none" rtlCol="0">
            <a:spAutoFit/>
          </a:bodyPr>
          <a:lstStyle/>
          <a:p>
            <a:r>
              <a:rPr lang="en-US" b="1" dirty="0" smtClean="0"/>
              <a:t>T</a:t>
            </a:r>
            <a:r>
              <a:rPr lang="en-US" b="1" dirty="0" smtClean="0"/>
              <a:t>ime/Div</a:t>
            </a:r>
            <a:endParaRPr lang="en-US" b="1" dirty="0"/>
          </a:p>
        </p:txBody>
      </p:sp>
    </p:spTree>
    <p:extLst>
      <p:ext uri="{BB962C8B-B14F-4D97-AF65-F5344CB8AC3E}">
        <p14:creationId xmlns:p14="http://schemas.microsoft.com/office/powerpoint/2010/main" xmlns="" val="3560067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 the knobs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2945158"/>
          </a:xfrm>
        </p:spPr>
        <p:txBody>
          <a:bodyPr/>
          <a:lstStyle/>
          <a:p>
            <a:pPr marL="0" indent="0">
              <a:buNone/>
            </a:pPr>
            <a:r>
              <a:rPr lang="en-IN" dirty="0"/>
              <a:t>Horizontal Position knob :- </a:t>
            </a:r>
          </a:p>
          <a:p>
            <a:pPr marL="0" indent="0">
              <a:buNone/>
            </a:pPr>
            <a:r>
              <a:rPr lang="en-IN" sz="2000" dirty="0"/>
              <a:t>It varies the horizontal positioning of the signals on the screen. On rotating in left the signal display will move on the left and on rotating right signal will more on the right. </a:t>
            </a:r>
          </a:p>
          <a:p>
            <a:pPr marL="0" indent="0">
              <a:buNone/>
            </a:pPr>
            <a:r>
              <a:rPr lang="en-IN" sz="2000" dirty="0"/>
              <a:t>This knob is channel non specific as that of sec/div knob.</a:t>
            </a:r>
          </a:p>
        </p:txBody>
      </p:sp>
      <p:pic>
        <p:nvPicPr>
          <p:cNvPr id="4" name="Picture 3">
            <a:extLst>
              <a:ext uri="{FF2B5EF4-FFF2-40B4-BE49-F238E27FC236}">
                <a16:creationId xmlns:a16="http://schemas.microsoft.com/office/drawing/2014/main" xmlns="" id="{F4BA6627-AA65-41C6-9C8E-D95F9BFDCBF5}"/>
              </a:ext>
            </a:extLst>
          </p:cNvPr>
          <p:cNvPicPr>
            <a:picLocks noChangeAspect="1"/>
          </p:cNvPicPr>
          <p:nvPr/>
        </p:nvPicPr>
        <p:blipFill rotWithShape="1">
          <a:blip r:embed="rId2"/>
          <a:srcRect l="4952" t="13385" r="6899"/>
          <a:stretch/>
        </p:blipFill>
        <p:spPr>
          <a:xfrm>
            <a:off x="3657600" y="3268078"/>
            <a:ext cx="4248444" cy="1633501"/>
          </a:xfrm>
          <a:prstGeom prst="rect">
            <a:avLst/>
          </a:prstGeom>
        </p:spPr>
      </p:pic>
      <p:pic>
        <p:nvPicPr>
          <p:cNvPr id="5" name="Picture 4">
            <a:extLst>
              <a:ext uri="{FF2B5EF4-FFF2-40B4-BE49-F238E27FC236}">
                <a16:creationId xmlns:a16="http://schemas.microsoft.com/office/drawing/2014/main" xmlns="" id="{902ED725-DB14-46E4-A899-620379AF184C}"/>
              </a:ext>
            </a:extLst>
          </p:cNvPr>
          <p:cNvPicPr>
            <a:picLocks noChangeAspect="1"/>
          </p:cNvPicPr>
          <p:nvPr/>
        </p:nvPicPr>
        <p:blipFill rotWithShape="1">
          <a:blip r:embed="rId3"/>
          <a:srcRect l="8147" r="3878"/>
          <a:stretch/>
        </p:blipFill>
        <p:spPr>
          <a:xfrm>
            <a:off x="3657600" y="5252415"/>
            <a:ext cx="4248444" cy="1466850"/>
          </a:xfrm>
          <a:prstGeom prst="rect">
            <a:avLst/>
          </a:prstGeom>
        </p:spPr>
      </p:pic>
      <p:cxnSp>
        <p:nvCxnSpPr>
          <p:cNvPr id="7" name="Straight Arrow Connector 6">
            <a:extLst>
              <a:ext uri="{FF2B5EF4-FFF2-40B4-BE49-F238E27FC236}">
                <a16:creationId xmlns:a16="http://schemas.microsoft.com/office/drawing/2014/main" xmlns="" id="{0A7E76DB-0DCB-4905-8424-3D5EDF9E1BEE}"/>
              </a:ext>
            </a:extLst>
          </p:cNvPr>
          <p:cNvCxnSpPr/>
          <p:nvPr/>
        </p:nvCxnSpPr>
        <p:spPr>
          <a:xfrm>
            <a:off x="3657600" y="5062330"/>
            <a:ext cx="408167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F25CC9BD-A665-41C4-9D32-B7E348E00BB0}"/>
              </a:ext>
            </a:extLst>
          </p:cNvPr>
          <p:cNvSpPr/>
          <p:nvPr/>
        </p:nvSpPr>
        <p:spPr>
          <a:xfrm>
            <a:off x="7906044" y="4658789"/>
            <a:ext cx="2483660" cy="646331"/>
          </a:xfrm>
          <a:prstGeom prst="rect">
            <a:avLst/>
          </a:prstGeom>
        </p:spPr>
        <p:txBody>
          <a:bodyPr wrap="square">
            <a:spAutoFit/>
          </a:bodyPr>
          <a:lstStyle/>
          <a:p>
            <a:r>
              <a:rPr lang="en-IN" dirty="0">
                <a:solidFill>
                  <a:srgbClr val="C00000"/>
                </a:solidFill>
              </a:rPr>
              <a:t>Signal shifts horizontally </a:t>
            </a:r>
          </a:p>
          <a:p>
            <a:r>
              <a:rPr lang="en-IN" dirty="0">
                <a:solidFill>
                  <a:srgbClr val="C00000"/>
                </a:solidFill>
              </a:rPr>
              <a:t>on the display</a:t>
            </a:r>
          </a:p>
        </p:txBody>
      </p:sp>
      <p:pic>
        <p:nvPicPr>
          <p:cNvPr id="11" name="Picture 4">
            <a:hlinkClick r:id="rId4"/>
          </p:cNvPr>
          <p:cNvPicPr>
            <a:picLocks noChangeAspect="1" noChangeArrowheads="1"/>
          </p:cNvPicPr>
          <p:nvPr/>
        </p:nvPicPr>
        <p:blipFill>
          <a:blip r:embed="rId5"/>
          <a:srcRect/>
          <a:stretch>
            <a:fillRect/>
          </a:stretch>
        </p:blipFill>
        <p:spPr bwMode="auto">
          <a:xfrm>
            <a:off x="11155680" y="326572"/>
            <a:ext cx="649606" cy="649606"/>
          </a:xfrm>
          <a:prstGeom prst="rect">
            <a:avLst/>
          </a:prstGeom>
          <a:noFill/>
          <a:ln w="9525">
            <a:noFill/>
            <a:miter lim="800000"/>
            <a:headEnd/>
            <a:tailEnd/>
          </a:ln>
          <a:effectLst/>
        </p:spPr>
      </p:pic>
      <p:sp>
        <p:nvSpPr>
          <p:cNvPr id="12" name="TextBox 11"/>
          <p:cNvSpPr txBox="1"/>
          <p:nvPr/>
        </p:nvSpPr>
        <p:spPr>
          <a:xfrm>
            <a:off x="10935789" y="979714"/>
            <a:ext cx="1075423" cy="369332"/>
          </a:xfrm>
          <a:prstGeom prst="rect">
            <a:avLst/>
          </a:prstGeom>
          <a:noFill/>
        </p:spPr>
        <p:txBody>
          <a:bodyPr wrap="none" rtlCol="0">
            <a:spAutoFit/>
          </a:bodyPr>
          <a:lstStyle/>
          <a:p>
            <a:r>
              <a:rPr lang="en-US" b="1" dirty="0" err="1" smtClean="0"/>
              <a:t>Horz</a:t>
            </a:r>
            <a:r>
              <a:rPr lang="en-US" b="1" dirty="0" smtClean="0"/>
              <a:t> Pos.</a:t>
            </a:r>
            <a:endParaRPr lang="en-US" b="1" dirty="0"/>
          </a:p>
        </p:txBody>
      </p:sp>
    </p:spTree>
    <p:extLst>
      <p:ext uri="{BB962C8B-B14F-4D97-AF65-F5344CB8AC3E}">
        <p14:creationId xmlns:p14="http://schemas.microsoft.com/office/powerpoint/2010/main" xmlns="" val="183742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Measure</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38200" y="1605585"/>
            <a:ext cx="10515600" cy="1629984"/>
          </a:xfrm>
        </p:spPr>
        <p:txBody>
          <a:bodyPr>
            <a:normAutofit/>
          </a:bodyPr>
          <a:lstStyle/>
          <a:p>
            <a:pPr marL="0" indent="0">
              <a:buNone/>
            </a:pPr>
            <a:r>
              <a:rPr lang="en-IN" sz="2000" dirty="0"/>
              <a:t>This displays various parameters of the connected signal. On pressing this button, one has to select the channel and the parameter to be determined through the options pane. Parameters available are pk-pk, mean, rms, max, min, </a:t>
            </a:r>
            <a:r>
              <a:rPr lang="en-IN" sz="2000" dirty="0" err="1"/>
              <a:t>freq</a:t>
            </a:r>
            <a:r>
              <a:rPr lang="en-IN" sz="2000" dirty="0"/>
              <a:t>, period, rise time, fall time, positive width and negative width. </a:t>
            </a:r>
          </a:p>
          <a:p>
            <a:pPr marL="0" indent="0">
              <a:buNone/>
            </a:pPr>
            <a:r>
              <a:rPr lang="en-IN" sz="2000" dirty="0"/>
              <a:t>Most of these values could be vaguely determined from the display itself by counting the divisions and subdivisions and multiplying it with the scaling factor. </a:t>
            </a:r>
          </a:p>
        </p:txBody>
      </p:sp>
      <p:pic>
        <p:nvPicPr>
          <p:cNvPr id="4" name="Picture 3">
            <a:extLst>
              <a:ext uri="{FF2B5EF4-FFF2-40B4-BE49-F238E27FC236}">
                <a16:creationId xmlns:a16="http://schemas.microsoft.com/office/drawing/2014/main" xmlns="" id="{A3EAF748-1E87-4230-A852-D192F57D292C}"/>
              </a:ext>
            </a:extLst>
          </p:cNvPr>
          <p:cNvPicPr>
            <a:picLocks noChangeAspect="1"/>
          </p:cNvPicPr>
          <p:nvPr/>
        </p:nvPicPr>
        <p:blipFill>
          <a:blip r:embed="rId2"/>
          <a:stretch>
            <a:fillRect/>
          </a:stretch>
        </p:blipFill>
        <p:spPr>
          <a:xfrm>
            <a:off x="1935538" y="3488775"/>
            <a:ext cx="3977786" cy="3013474"/>
          </a:xfrm>
          <a:prstGeom prst="rect">
            <a:avLst/>
          </a:prstGeom>
        </p:spPr>
      </p:pic>
      <p:pic>
        <p:nvPicPr>
          <p:cNvPr id="6" name="Picture 5">
            <a:extLst>
              <a:ext uri="{FF2B5EF4-FFF2-40B4-BE49-F238E27FC236}">
                <a16:creationId xmlns:a16="http://schemas.microsoft.com/office/drawing/2014/main" xmlns="" id="{B2A7816F-FB85-4057-800C-24C781F33562}"/>
              </a:ext>
            </a:extLst>
          </p:cNvPr>
          <p:cNvPicPr>
            <a:picLocks noChangeAspect="1"/>
          </p:cNvPicPr>
          <p:nvPr/>
        </p:nvPicPr>
        <p:blipFill>
          <a:blip r:embed="rId3"/>
          <a:stretch>
            <a:fillRect/>
          </a:stretch>
        </p:blipFill>
        <p:spPr>
          <a:xfrm>
            <a:off x="7169372" y="3502027"/>
            <a:ext cx="753354" cy="2513436"/>
          </a:xfrm>
          <a:prstGeom prst="rect">
            <a:avLst/>
          </a:prstGeom>
        </p:spPr>
      </p:pic>
      <p:sp>
        <p:nvSpPr>
          <p:cNvPr id="5" name="TextBox 4">
            <a:extLst>
              <a:ext uri="{FF2B5EF4-FFF2-40B4-BE49-F238E27FC236}">
                <a16:creationId xmlns:a16="http://schemas.microsoft.com/office/drawing/2014/main" xmlns="" id="{FE56B6B2-506C-430F-9AFB-F13E036564BF}"/>
              </a:ext>
            </a:extLst>
          </p:cNvPr>
          <p:cNvSpPr txBox="1"/>
          <p:nvPr/>
        </p:nvSpPr>
        <p:spPr>
          <a:xfrm>
            <a:off x="8114433" y="3869635"/>
            <a:ext cx="1647439" cy="1169551"/>
          </a:xfrm>
          <a:prstGeom prst="rect">
            <a:avLst/>
          </a:prstGeom>
          <a:noFill/>
        </p:spPr>
        <p:txBody>
          <a:bodyPr wrap="none" rtlCol="0">
            <a:spAutoFit/>
          </a:bodyPr>
          <a:lstStyle/>
          <a:p>
            <a:r>
              <a:rPr lang="en-IN" sz="1400" dirty="0">
                <a:solidFill>
                  <a:srgbClr val="C00000"/>
                </a:solidFill>
              </a:rPr>
              <a:t>Channel Selection</a:t>
            </a:r>
          </a:p>
          <a:p>
            <a:endParaRPr lang="en-IN" sz="1400" dirty="0">
              <a:solidFill>
                <a:srgbClr val="C00000"/>
              </a:solidFill>
            </a:endParaRPr>
          </a:p>
          <a:p>
            <a:r>
              <a:rPr lang="en-IN" sz="1400" dirty="0">
                <a:solidFill>
                  <a:srgbClr val="C00000"/>
                </a:solidFill>
              </a:rPr>
              <a:t>Parameter selection</a:t>
            </a:r>
          </a:p>
          <a:p>
            <a:endParaRPr lang="en-IN" sz="1400" dirty="0">
              <a:solidFill>
                <a:srgbClr val="C00000"/>
              </a:solidFill>
            </a:endParaRPr>
          </a:p>
          <a:p>
            <a:r>
              <a:rPr lang="en-IN" sz="1400" dirty="0">
                <a:solidFill>
                  <a:srgbClr val="C00000"/>
                </a:solidFill>
              </a:rPr>
              <a:t>Parameter value</a:t>
            </a:r>
          </a:p>
        </p:txBody>
      </p:sp>
      <p:cxnSp>
        <p:nvCxnSpPr>
          <p:cNvPr id="8" name="Straight Arrow Connector 7">
            <a:extLst>
              <a:ext uri="{FF2B5EF4-FFF2-40B4-BE49-F238E27FC236}">
                <a16:creationId xmlns:a16="http://schemas.microsoft.com/office/drawing/2014/main" xmlns="" id="{1E07DDE8-24C9-464A-9943-91B0A5D120DD}"/>
              </a:ext>
            </a:extLst>
          </p:cNvPr>
          <p:cNvCxnSpPr>
            <a:cxnSpLocks/>
          </p:cNvCxnSpPr>
          <p:nvPr/>
        </p:nvCxnSpPr>
        <p:spPr>
          <a:xfrm flipH="1">
            <a:off x="7803458" y="3988904"/>
            <a:ext cx="3109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DDB78ED2-7C5B-4BFE-9698-B0DA61B11E9C}"/>
              </a:ext>
            </a:extLst>
          </p:cNvPr>
          <p:cNvCxnSpPr>
            <a:cxnSpLocks/>
          </p:cNvCxnSpPr>
          <p:nvPr/>
        </p:nvCxnSpPr>
        <p:spPr>
          <a:xfrm flipH="1">
            <a:off x="7810086" y="4446102"/>
            <a:ext cx="3109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3E3BC5F1-9B56-47E7-A79A-A3F71F7DABD9}"/>
              </a:ext>
            </a:extLst>
          </p:cNvPr>
          <p:cNvCxnSpPr>
            <a:cxnSpLocks/>
          </p:cNvCxnSpPr>
          <p:nvPr/>
        </p:nvCxnSpPr>
        <p:spPr>
          <a:xfrm flipH="1">
            <a:off x="7836590" y="4883431"/>
            <a:ext cx="3109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53C1BCD5-914B-4FF1-9FDE-3D095CFC1157}"/>
              </a:ext>
            </a:extLst>
          </p:cNvPr>
          <p:cNvSpPr txBox="1"/>
          <p:nvPr/>
        </p:nvSpPr>
        <p:spPr>
          <a:xfrm>
            <a:off x="10012877" y="4085079"/>
            <a:ext cx="1880258" cy="954107"/>
          </a:xfrm>
          <a:prstGeom prst="rect">
            <a:avLst/>
          </a:prstGeom>
          <a:noFill/>
        </p:spPr>
        <p:txBody>
          <a:bodyPr wrap="none" rtlCol="0">
            <a:spAutoFit/>
          </a:bodyPr>
          <a:lstStyle/>
          <a:p>
            <a:r>
              <a:rPr lang="en-IN" sz="1400" dirty="0">
                <a:solidFill>
                  <a:srgbClr val="C00000"/>
                </a:solidFill>
              </a:rPr>
              <a:t>On pressing any button</a:t>
            </a:r>
          </a:p>
          <a:p>
            <a:r>
              <a:rPr lang="en-IN" sz="1400" dirty="0">
                <a:solidFill>
                  <a:srgbClr val="C00000"/>
                </a:solidFill>
              </a:rPr>
              <a:t>in options pane after </a:t>
            </a:r>
          </a:p>
          <a:p>
            <a:r>
              <a:rPr lang="en-IN" sz="1400" dirty="0">
                <a:solidFill>
                  <a:srgbClr val="C00000"/>
                </a:solidFill>
              </a:rPr>
              <a:t>Measure button is </a:t>
            </a:r>
          </a:p>
          <a:p>
            <a:r>
              <a:rPr lang="en-IN" sz="1400" dirty="0">
                <a:solidFill>
                  <a:srgbClr val="C00000"/>
                </a:solidFill>
              </a:rPr>
              <a:t>Pressed</a:t>
            </a:r>
          </a:p>
        </p:txBody>
      </p:sp>
      <p:sp>
        <p:nvSpPr>
          <p:cNvPr id="15" name="Right Brace 14">
            <a:extLst>
              <a:ext uri="{FF2B5EF4-FFF2-40B4-BE49-F238E27FC236}">
                <a16:creationId xmlns:a16="http://schemas.microsoft.com/office/drawing/2014/main" xmlns="" id="{E4595F0A-3C3E-46FD-80A1-95AB47ABB929}"/>
              </a:ext>
            </a:extLst>
          </p:cNvPr>
          <p:cNvSpPr/>
          <p:nvPr/>
        </p:nvSpPr>
        <p:spPr>
          <a:xfrm>
            <a:off x="9761872" y="3869635"/>
            <a:ext cx="191707" cy="162995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pic>
        <p:nvPicPr>
          <p:cNvPr id="14" name="Picture 4">
            <a:hlinkClick r:id="rId4"/>
          </p:cNvPr>
          <p:cNvPicPr>
            <a:picLocks noChangeAspect="1" noChangeArrowheads="1"/>
          </p:cNvPicPr>
          <p:nvPr/>
        </p:nvPicPr>
        <p:blipFill>
          <a:blip r:embed="rId5"/>
          <a:srcRect/>
          <a:stretch>
            <a:fillRect/>
          </a:stretch>
        </p:blipFill>
        <p:spPr bwMode="auto">
          <a:xfrm>
            <a:off x="11155680" y="326572"/>
            <a:ext cx="649606" cy="649606"/>
          </a:xfrm>
          <a:prstGeom prst="rect">
            <a:avLst/>
          </a:prstGeom>
          <a:noFill/>
          <a:ln w="9525">
            <a:noFill/>
            <a:miter lim="800000"/>
            <a:headEnd/>
            <a:tailEnd/>
          </a:ln>
          <a:effectLst/>
        </p:spPr>
      </p:pic>
      <p:sp>
        <p:nvSpPr>
          <p:cNvPr id="16" name="TextBox 15"/>
          <p:cNvSpPr txBox="1"/>
          <p:nvPr/>
        </p:nvSpPr>
        <p:spPr>
          <a:xfrm>
            <a:off x="11011989" y="979714"/>
            <a:ext cx="1025281" cy="369332"/>
          </a:xfrm>
          <a:prstGeom prst="rect">
            <a:avLst/>
          </a:prstGeom>
          <a:noFill/>
        </p:spPr>
        <p:txBody>
          <a:bodyPr wrap="none" rtlCol="0">
            <a:spAutoFit/>
          </a:bodyPr>
          <a:lstStyle/>
          <a:p>
            <a:r>
              <a:rPr lang="en-US" b="1" dirty="0" smtClean="0"/>
              <a:t>Measure</a:t>
            </a:r>
            <a:endParaRPr lang="en-US" b="1" dirty="0"/>
          </a:p>
        </p:txBody>
      </p:sp>
    </p:spTree>
    <p:extLst>
      <p:ext uri="{BB962C8B-B14F-4D97-AF65-F5344CB8AC3E}">
        <p14:creationId xmlns:p14="http://schemas.microsoft.com/office/powerpoint/2010/main" xmlns="" val="2618964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D2518-FB1D-46F8-A7FC-58D8E22DABFE}"/>
              </a:ext>
            </a:extLst>
          </p:cNvPr>
          <p:cNvSpPr>
            <a:spLocks noGrp="1"/>
          </p:cNvSpPr>
          <p:nvPr>
            <p:ph type="title"/>
          </p:nvPr>
        </p:nvSpPr>
        <p:spPr/>
        <p:txBody>
          <a:bodyPr/>
          <a:lstStyle/>
          <a:p>
            <a:r>
              <a:rPr lang="en-IN" dirty="0"/>
              <a:t>What does the </a:t>
            </a:r>
            <a:r>
              <a:rPr lang="en-IN" i="1" dirty="0">
                <a:latin typeface="Adobe Caslon Pro" panose="0205050205050A020403" pitchFamily="18" charset="0"/>
              </a:rPr>
              <a:t>Channel Menu</a:t>
            </a:r>
            <a:r>
              <a:rPr lang="en-IN" dirty="0"/>
              <a:t> button do?</a:t>
            </a:r>
          </a:p>
        </p:txBody>
      </p:sp>
      <p:sp>
        <p:nvSpPr>
          <p:cNvPr id="3" name="Content Placeholder 2">
            <a:extLst>
              <a:ext uri="{FF2B5EF4-FFF2-40B4-BE49-F238E27FC236}">
                <a16:creationId xmlns:a16="http://schemas.microsoft.com/office/drawing/2014/main" xmlns="" id="{0CBDDB3B-C68C-4606-993B-14D5730E7AF1}"/>
              </a:ext>
            </a:extLst>
          </p:cNvPr>
          <p:cNvSpPr>
            <a:spLocks noGrp="1"/>
          </p:cNvSpPr>
          <p:nvPr>
            <p:ph idx="1"/>
          </p:nvPr>
        </p:nvSpPr>
        <p:spPr>
          <a:xfrm>
            <a:off x="826792" y="1588750"/>
            <a:ext cx="10515600" cy="2200969"/>
          </a:xfrm>
        </p:spPr>
        <p:txBody>
          <a:bodyPr/>
          <a:lstStyle/>
          <a:p>
            <a:pPr marL="0" indent="0">
              <a:buNone/>
            </a:pPr>
            <a:r>
              <a:rPr lang="en-IN" sz="2000" dirty="0"/>
              <a:t>Its first basic operation is to turn on/off the channel display on the screen. These buttons are channel specific. It has a set of options visible in the options pane on the display.  </a:t>
            </a:r>
          </a:p>
          <a:p>
            <a:pPr marL="0" indent="0">
              <a:buNone/>
            </a:pPr>
            <a:r>
              <a:rPr lang="en-IN" sz="2000" b="1" dirty="0"/>
              <a:t>Option 1</a:t>
            </a:r>
            <a:r>
              <a:rPr lang="en-IN" sz="2000" dirty="0"/>
              <a:t>: Coupling – DC/AC/Ground</a:t>
            </a:r>
          </a:p>
          <a:p>
            <a:pPr lvl="1"/>
            <a:r>
              <a:rPr lang="en-IN" sz="1600" dirty="0"/>
              <a:t>DC coupling – complete signal is represented on the display.</a:t>
            </a:r>
          </a:p>
          <a:p>
            <a:pPr lvl="1"/>
            <a:r>
              <a:rPr lang="en-IN" sz="1600" dirty="0"/>
              <a:t>AC coupling – only the AC part of the signal is displayed and the DC part of the signal is removed. </a:t>
            </a:r>
          </a:p>
          <a:p>
            <a:pPr lvl="1"/>
            <a:r>
              <a:rPr lang="en-IN" sz="1600" dirty="0"/>
              <a:t>Ground Coupling – horizontal line appears on the screen representing the reference line for that particular channel connecting the reference pointer on the left.</a:t>
            </a:r>
          </a:p>
        </p:txBody>
      </p:sp>
      <p:pic>
        <p:nvPicPr>
          <p:cNvPr id="4" name="Picture 3">
            <a:extLst>
              <a:ext uri="{FF2B5EF4-FFF2-40B4-BE49-F238E27FC236}">
                <a16:creationId xmlns:a16="http://schemas.microsoft.com/office/drawing/2014/main" xmlns="" id="{689E371C-8359-499C-86A0-67CD3E3B17AA}"/>
              </a:ext>
            </a:extLst>
          </p:cNvPr>
          <p:cNvPicPr>
            <a:picLocks noChangeAspect="1"/>
          </p:cNvPicPr>
          <p:nvPr/>
        </p:nvPicPr>
        <p:blipFill>
          <a:blip r:embed="rId2"/>
          <a:stretch>
            <a:fillRect/>
          </a:stretch>
        </p:blipFill>
        <p:spPr>
          <a:xfrm>
            <a:off x="5078857" y="4074262"/>
            <a:ext cx="2908939" cy="2231316"/>
          </a:xfrm>
          <a:prstGeom prst="rect">
            <a:avLst/>
          </a:prstGeom>
        </p:spPr>
      </p:pic>
      <p:pic>
        <p:nvPicPr>
          <p:cNvPr id="5" name="Picture 4">
            <a:extLst>
              <a:ext uri="{FF2B5EF4-FFF2-40B4-BE49-F238E27FC236}">
                <a16:creationId xmlns:a16="http://schemas.microsoft.com/office/drawing/2014/main" xmlns="" id="{52B064D8-6869-41E2-ADC4-EBD963E9DB42}"/>
              </a:ext>
            </a:extLst>
          </p:cNvPr>
          <p:cNvPicPr>
            <a:picLocks noChangeAspect="1"/>
          </p:cNvPicPr>
          <p:nvPr/>
        </p:nvPicPr>
        <p:blipFill>
          <a:blip r:embed="rId3"/>
          <a:stretch>
            <a:fillRect/>
          </a:stretch>
        </p:blipFill>
        <p:spPr>
          <a:xfrm>
            <a:off x="1022471" y="4085747"/>
            <a:ext cx="2901442" cy="2208346"/>
          </a:xfrm>
          <a:prstGeom prst="rect">
            <a:avLst/>
          </a:prstGeom>
        </p:spPr>
      </p:pic>
      <p:pic>
        <p:nvPicPr>
          <p:cNvPr id="6" name="Picture 5">
            <a:extLst>
              <a:ext uri="{FF2B5EF4-FFF2-40B4-BE49-F238E27FC236}">
                <a16:creationId xmlns:a16="http://schemas.microsoft.com/office/drawing/2014/main" xmlns="" id="{CCA3AC9D-AB7E-4025-B963-81888B791401}"/>
              </a:ext>
            </a:extLst>
          </p:cNvPr>
          <p:cNvPicPr>
            <a:picLocks noChangeAspect="1"/>
          </p:cNvPicPr>
          <p:nvPr/>
        </p:nvPicPr>
        <p:blipFill>
          <a:blip r:embed="rId4"/>
          <a:stretch>
            <a:fillRect/>
          </a:stretch>
        </p:blipFill>
        <p:spPr>
          <a:xfrm>
            <a:off x="8983706" y="4104609"/>
            <a:ext cx="2908939" cy="2200969"/>
          </a:xfrm>
          <a:prstGeom prst="rect">
            <a:avLst/>
          </a:prstGeom>
        </p:spPr>
      </p:pic>
      <p:sp>
        <p:nvSpPr>
          <p:cNvPr id="7" name="TextBox 6">
            <a:extLst>
              <a:ext uri="{FF2B5EF4-FFF2-40B4-BE49-F238E27FC236}">
                <a16:creationId xmlns:a16="http://schemas.microsoft.com/office/drawing/2014/main" xmlns="" id="{03DEE02C-0170-4C4F-B254-91A820DF7127}"/>
              </a:ext>
            </a:extLst>
          </p:cNvPr>
          <p:cNvSpPr txBox="1"/>
          <p:nvPr/>
        </p:nvSpPr>
        <p:spPr>
          <a:xfrm>
            <a:off x="5873294" y="6254337"/>
            <a:ext cx="1044260" cy="307777"/>
          </a:xfrm>
          <a:prstGeom prst="rect">
            <a:avLst/>
          </a:prstGeom>
          <a:noFill/>
        </p:spPr>
        <p:txBody>
          <a:bodyPr wrap="none" rtlCol="0">
            <a:spAutoFit/>
          </a:bodyPr>
          <a:lstStyle/>
          <a:p>
            <a:r>
              <a:rPr lang="en-IN" sz="1400" dirty="0">
                <a:solidFill>
                  <a:srgbClr val="C00000"/>
                </a:solidFill>
              </a:rPr>
              <a:t>AC coupling</a:t>
            </a:r>
          </a:p>
        </p:txBody>
      </p:sp>
      <p:sp>
        <p:nvSpPr>
          <p:cNvPr id="8" name="TextBox 7">
            <a:extLst>
              <a:ext uri="{FF2B5EF4-FFF2-40B4-BE49-F238E27FC236}">
                <a16:creationId xmlns:a16="http://schemas.microsoft.com/office/drawing/2014/main" xmlns="" id="{BEB9A88E-CB62-4CED-9484-3CBF51745A26}"/>
              </a:ext>
            </a:extLst>
          </p:cNvPr>
          <p:cNvSpPr txBox="1"/>
          <p:nvPr/>
        </p:nvSpPr>
        <p:spPr>
          <a:xfrm>
            <a:off x="1809411" y="6245531"/>
            <a:ext cx="1052019" cy="307777"/>
          </a:xfrm>
          <a:prstGeom prst="rect">
            <a:avLst/>
          </a:prstGeom>
          <a:noFill/>
        </p:spPr>
        <p:txBody>
          <a:bodyPr wrap="none" rtlCol="0">
            <a:spAutoFit/>
          </a:bodyPr>
          <a:lstStyle/>
          <a:p>
            <a:r>
              <a:rPr lang="en-IN" sz="1400" dirty="0">
                <a:solidFill>
                  <a:srgbClr val="C00000"/>
                </a:solidFill>
              </a:rPr>
              <a:t>DC coupling</a:t>
            </a:r>
          </a:p>
        </p:txBody>
      </p:sp>
      <p:sp>
        <p:nvSpPr>
          <p:cNvPr id="9" name="TextBox 8">
            <a:extLst>
              <a:ext uri="{FF2B5EF4-FFF2-40B4-BE49-F238E27FC236}">
                <a16:creationId xmlns:a16="http://schemas.microsoft.com/office/drawing/2014/main" xmlns="" id="{9712FA4B-26DF-4102-A1B1-8E9DAAF1C5C5}"/>
              </a:ext>
            </a:extLst>
          </p:cNvPr>
          <p:cNvSpPr txBox="1"/>
          <p:nvPr/>
        </p:nvSpPr>
        <p:spPr>
          <a:xfrm>
            <a:off x="9778143" y="6252848"/>
            <a:ext cx="1396985" cy="307777"/>
          </a:xfrm>
          <a:prstGeom prst="rect">
            <a:avLst/>
          </a:prstGeom>
          <a:noFill/>
        </p:spPr>
        <p:txBody>
          <a:bodyPr wrap="none" rtlCol="0">
            <a:spAutoFit/>
          </a:bodyPr>
          <a:lstStyle/>
          <a:p>
            <a:r>
              <a:rPr lang="en-IN" sz="1400" dirty="0">
                <a:solidFill>
                  <a:srgbClr val="C00000"/>
                </a:solidFill>
              </a:rPr>
              <a:t>Ground coupling</a:t>
            </a:r>
          </a:p>
        </p:txBody>
      </p:sp>
      <p:sp>
        <p:nvSpPr>
          <p:cNvPr id="10" name="Oval 9">
            <a:extLst>
              <a:ext uri="{FF2B5EF4-FFF2-40B4-BE49-F238E27FC236}">
                <a16:creationId xmlns:a16="http://schemas.microsoft.com/office/drawing/2014/main" xmlns="" id="{338A30B2-7B5C-4C13-B7F9-21AB1AFEE21A}"/>
              </a:ext>
            </a:extLst>
          </p:cNvPr>
          <p:cNvSpPr/>
          <p:nvPr/>
        </p:nvSpPr>
        <p:spPr>
          <a:xfrm>
            <a:off x="3426170" y="4198026"/>
            <a:ext cx="465093" cy="39756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xmlns="" id="{D2CBAC75-B08B-477E-8155-5AA8F0D66709}"/>
              </a:ext>
            </a:extLst>
          </p:cNvPr>
          <p:cNvSpPr/>
          <p:nvPr/>
        </p:nvSpPr>
        <p:spPr>
          <a:xfrm>
            <a:off x="7511064" y="4198026"/>
            <a:ext cx="465093" cy="39756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Oval 11">
            <a:extLst>
              <a:ext uri="{FF2B5EF4-FFF2-40B4-BE49-F238E27FC236}">
                <a16:creationId xmlns:a16="http://schemas.microsoft.com/office/drawing/2014/main" xmlns="" id="{33357198-1D51-47DF-9652-8F7ECE910B3C}"/>
              </a:ext>
            </a:extLst>
          </p:cNvPr>
          <p:cNvSpPr/>
          <p:nvPr/>
        </p:nvSpPr>
        <p:spPr>
          <a:xfrm>
            <a:off x="11389409" y="4198026"/>
            <a:ext cx="465093" cy="39756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xmlns="" id="{4A21B0E9-6417-4749-8CE9-A811CA324022}"/>
              </a:ext>
            </a:extLst>
          </p:cNvPr>
          <p:cNvCxnSpPr/>
          <p:nvPr/>
        </p:nvCxnSpPr>
        <p:spPr>
          <a:xfrm>
            <a:off x="636105" y="5327374"/>
            <a:ext cx="1934818" cy="0"/>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0F6D44A1-602A-4DB2-B64E-018835F36CF6}"/>
              </a:ext>
            </a:extLst>
          </p:cNvPr>
          <p:cNvSpPr txBox="1"/>
          <p:nvPr/>
        </p:nvSpPr>
        <p:spPr>
          <a:xfrm>
            <a:off x="55429" y="5662060"/>
            <a:ext cx="811119" cy="461665"/>
          </a:xfrm>
          <a:prstGeom prst="rect">
            <a:avLst/>
          </a:prstGeom>
          <a:noFill/>
        </p:spPr>
        <p:txBody>
          <a:bodyPr wrap="none" rtlCol="0">
            <a:spAutoFit/>
          </a:bodyPr>
          <a:lstStyle/>
          <a:p>
            <a:pPr algn="ctr"/>
            <a:r>
              <a:rPr lang="en-IN" sz="1200" dirty="0">
                <a:solidFill>
                  <a:srgbClr val="C00000"/>
                </a:solidFill>
              </a:rPr>
              <a:t>Reference</a:t>
            </a:r>
          </a:p>
          <a:p>
            <a:pPr algn="ctr"/>
            <a:r>
              <a:rPr lang="en-IN" sz="1200" dirty="0">
                <a:solidFill>
                  <a:srgbClr val="C00000"/>
                </a:solidFill>
              </a:rPr>
              <a:t>Ground</a:t>
            </a:r>
          </a:p>
        </p:txBody>
      </p:sp>
      <p:sp>
        <p:nvSpPr>
          <p:cNvPr id="16" name="TextBox 15">
            <a:extLst>
              <a:ext uri="{FF2B5EF4-FFF2-40B4-BE49-F238E27FC236}">
                <a16:creationId xmlns:a16="http://schemas.microsoft.com/office/drawing/2014/main" xmlns="" id="{0CEB7758-F0F0-4A5C-B8F7-26FB3BF78ADB}"/>
              </a:ext>
            </a:extLst>
          </p:cNvPr>
          <p:cNvSpPr txBox="1"/>
          <p:nvPr/>
        </p:nvSpPr>
        <p:spPr>
          <a:xfrm>
            <a:off x="4074580" y="5688564"/>
            <a:ext cx="811119" cy="461665"/>
          </a:xfrm>
          <a:prstGeom prst="rect">
            <a:avLst/>
          </a:prstGeom>
          <a:noFill/>
        </p:spPr>
        <p:txBody>
          <a:bodyPr wrap="none" rtlCol="0">
            <a:spAutoFit/>
          </a:bodyPr>
          <a:lstStyle/>
          <a:p>
            <a:pPr algn="ctr"/>
            <a:r>
              <a:rPr lang="en-IN" sz="1200" dirty="0">
                <a:solidFill>
                  <a:srgbClr val="C00000"/>
                </a:solidFill>
              </a:rPr>
              <a:t>Reference</a:t>
            </a:r>
          </a:p>
          <a:p>
            <a:pPr algn="ctr"/>
            <a:r>
              <a:rPr lang="en-IN" sz="1200" dirty="0">
                <a:solidFill>
                  <a:srgbClr val="C00000"/>
                </a:solidFill>
              </a:rPr>
              <a:t>Ground</a:t>
            </a:r>
          </a:p>
        </p:txBody>
      </p:sp>
      <p:cxnSp>
        <p:nvCxnSpPr>
          <p:cNvPr id="18" name="Straight Arrow Connector 17">
            <a:extLst>
              <a:ext uri="{FF2B5EF4-FFF2-40B4-BE49-F238E27FC236}">
                <a16:creationId xmlns:a16="http://schemas.microsoft.com/office/drawing/2014/main" xmlns="" id="{AE6F7A55-DD58-4603-9B5B-6EB9D03AE368}"/>
              </a:ext>
            </a:extLst>
          </p:cNvPr>
          <p:cNvCxnSpPr>
            <a:cxnSpLocks/>
          </p:cNvCxnSpPr>
          <p:nvPr/>
        </p:nvCxnSpPr>
        <p:spPr>
          <a:xfrm flipV="1">
            <a:off x="341721" y="5592417"/>
            <a:ext cx="598717" cy="961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794F825-37A6-42F0-BF65-7B77F6286F5F}"/>
              </a:ext>
            </a:extLst>
          </p:cNvPr>
          <p:cNvCxnSpPr>
            <a:cxnSpLocks/>
          </p:cNvCxnSpPr>
          <p:nvPr/>
        </p:nvCxnSpPr>
        <p:spPr>
          <a:xfrm flipV="1">
            <a:off x="4440384" y="5592417"/>
            <a:ext cx="598717" cy="961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7E580DE8-52B8-46AA-A845-E06AF5C36A3F}"/>
              </a:ext>
            </a:extLst>
          </p:cNvPr>
          <p:cNvSpPr txBox="1"/>
          <p:nvPr/>
        </p:nvSpPr>
        <p:spPr>
          <a:xfrm>
            <a:off x="131230" y="4753713"/>
            <a:ext cx="755784" cy="276999"/>
          </a:xfrm>
          <a:prstGeom prst="rect">
            <a:avLst/>
          </a:prstGeom>
          <a:noFill/>
        </p:spPr>
        <p:txBody>
          <a:bodyPr wrap="none" rtlCol="0">
            <a:spAutoFit/>
          </a:bodyPr>
          <a:lstStyle/>
          <a:p>
            <a:pPr algn="ctr"/>
            <a:r>
              <a:rPr lang="en-IN" sz="1200" dirty="0">
                <a:solidFill>
                  <a:srgbClr val="C00000"/>
                </a:solidFill>
              </a:rPr>
              <a:t>DC offset</a:t>
            </a:r>
          </a:p>
        </p:txBody>
      </p:sp>
      <p:cxnSp>
        <p:nvCxnSpPr>
          <p:cNvPr id="25" name="Straight Arrow Connector 24">
            <a:extLst>
              <a:ext uri="{FF2B5EF4-FFF2-40B4-BE49-F238E27FC236}">
                <a16:creationId xmlns:a16="http://schemas.microsoft.com/office/drawing/2014/main" xmlns="" id="{36CDCFCA-4F6D-4284-9742-B4168007D8AA}"/>
              </a:ext>
            </a:extLst>
          </p:cNvPr>
          <p:cNvCxnSpPr>
            <a:cxnSpLocks/>
          </p:cNvCxnSpPr>
          <p:nvPr/>
        </p:nvCxnSpPr>
        <p:spPr>
          <a:xfrm>
            <a:off x="456114" y="5004208"/>
            <a:ext cx="370678" cy="2650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0B2670B2-A51B-4BBC-8843-89FC7210E72D}"/>
              </a:ext>
            </a:extLst>
          </p:cNvPr>
          <p:cNvSpPr txBox="1"/>
          <p:nvPr/>
        </p:nvSpPr>
        <p:spPr>
          <a:xfrm>
            <a:off x="8079823" y="5695191"/>
            <a:ext cx="811119" cy="461665"/>
          </a:xfrm>
          <a:prstGeom prst="rect">
            <a:avLst/>
          </a:prstGeom>
          <a:noFill/>
        </p:spPr>
        <p:txBody>
          <a:bodyPr wrap="none" rtlCol="0">
            <a:spAutoFit/>
          </a:bodyPr>
          <a:lstStyle/>
          <a:p>
            <a:pPr algn="ctr"/>
            <a:r>
              <a:rPr lang="en-IN" sz="1200" dirty="0">
                <a:solidFill>
                  <a:srgbClr val="C00000"/>
                </a:solidFill>
              </a:rPr>
              <a:t>Reference</a:t>
            </a:r>
          </a:p>
          <a:p>
            <a:pPr algn="ctr"/>
            <a:r>
              <a:rPr lang="en-IN" sz="1200" dirty="0">
                <a:solidFill>
                  <a:srgbClr val="C00000"/>
                </a:solidFill>
              </a:rPr>
              <a:t>Ground</a:t>
            </a:r>
          </a:p>
        </p:txBody>
      </p:sp>
      <p:cxnSp>
        <p:nvCxnSpPr>
          <p:cNvPr id="27" name="Straight Arrow Connector 26">
            <a:extLst>
              <a:ext uri="{FF2B5EF4-FFF2-40B4-BE49-F238E27FC236}">
                <a16:creationId xmlns:a16="http://schemas.microsoft.com/office/drawing/2014/main" xmlns="" id="{B86FBDC6-6558-4CA5-BA6F-509CF58AB4A6}"/>
              </a:ext>
            </a:extLst>
          </p:cNvPr>
          <p:cNvCxnSpPr>
            <a:cxnSpLocks/>
          </p:cNvCxnSpPr>
          <p:nvPr/>
        </p:nvCxnSpPr>
        <p:spPr>
          <a:xfrm flipV="1">
            <a:off x="8327626" y="5613986"/>
            <a:ext cx="598717" cy="961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D7AF0FF9-1BB0-4A87-BE42-465EBB8DA747}"/>
              </a:ext>
            </a:extLst>
          </p:cNvPr>
          <p:cNvCxnSpPr/>
          <p:nvPr/>
        </p:nvCxnSpPr>
        <p:spPr>
          <a:xfrm>
            <a:off x="2821674" y="5030712"/>
            <a:ext cx="0" cy="561705"/>
          </a:xfrm>
          <a:prstGeom prst="straightConnector1">
            <a:avLst/>
          </a:prstGeom>
          <a:ln w="381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EA3A936D-4CF9-47D5-AAEE-AD761951B649}"/>
              </a:ext>
            </a:extLst>
          </p:cNvPr>
          <p:cNvCxnSpPr/>
          <p:nvPr/>
        </p:nvCxnSpPr>
        <p:spPr>
          <a:xfrm>
            <a:off x="6008821" y="5305763"/>
            <a:ext cx="0" cy="561705"/>
          </a:xfrm>
          <a:prstGeom prst="straightConnector1">
            <a:avLst/>
          </a:prstGeom>
          <a:ln w="381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0EF716B1-8763-4F27-AD4E-309EA86B6ECC}"/>
              </a:ext>
            </a:extLst>
          </p:cNvPr>
          <p:cNvSpPr txBox="1"/>
          <p:nvPr/>
        </p:nvSpPr>
        <p:spPr>
          <a:xfrm>
            <a:off x="1740002" y="4553986"/>
            <a:ext cx="1004121" cy="307777"/>
          </a:xfrm>
          <a:prstGeom prst="rect">
            <a:avLst/>
          </a:prstGeom>
          <a:noFill/>
        </p:spPr>
        <p:txBody>
          <a:bodyPr wrap="none" rtlCol="0">
            <a:spAutoFit/>
          </a:bodyPr>
          <a:lstStyle/>
          <a:p>
            <a:r>
              <a:rPr lang="en-IN" sz="1400" dirty="0">
                <a:solidFill>
                  <a:schemeClr val="accent1">
                    <a:lumMod val="75000"/>
                  </a:schemeClr>
                </a:solidFill>
              </a:rPr>
              <a:t>0 to 5 Volts</a:t>
            </a:r>
          </a:p>
        </p:txBody>
      </p:sp>
      <p:sp>
        <p:nvSpPr>
          <p:cNvPr id="32" name="TextBox 31">
            <a:extLst>
              <a:ext uri="{FF2B5EF4-FFF2-40B4-BE49-F238E27FC236}">
                <a16:creationId xmlns:a16="http://schemas.microsoft.com/office/drawing/2014/main" xmlns="" id="{1E67F28E-2C44-4CCB-AE4A-CD29B589304B}"/>
              </a:ext>
            </a:extLst>
          </p:cNvPr>
          <p:cNvSpPr txBox="1"/>
          <p:nvPr/>
        </p:nvSpPr>
        <p:spPr>
          <a:xfrm>
            <a:off x="5925359" y="4613698"/>
            <a:ext cx="1371209" cy="307777"/>
          </a:xfrm>
          <a:prstGeom prst="rect">
            <a:avLst/>
          </a:prstGeom>
          <a:noFill/>
        </p:spPr>
        <p:txBody>
          <a:bodyPr wrap="none" rtlCol="0">
            <a:spAutoFit/>
          </a:bodyPr>
          <a:lstStyle/>
          <a:p>
            <a:r>
              <a:rPr lang="en-IN" sz="1400" dirty="0">
                <a:solidFill>
                  <a:schemeClr val="accent1">
                    <a:lumMod val="75000"/>
                  </a:schemeClr>
                </a:solidFill>
              </a:rPr>
              <a:t>-2.5  to 2.5 Volts</a:t>
            </a:r>
          </a:p>
        </p:txBody>
      </p:sp>
      <p:cxnSp>
        <p:nvCxnSpPr>
          <p:cNvPr id="36" name="Straight Arrow Connector 35">
            <a:extLst>
              <a:ext uri="{FF2B5EF4-FFF2-40B4-BE49-F238E27FC236}">
                <a16:creationId xmlns:a16="http://schemas.microsoft.com/office/drawing/2014/main" xmlns="" id="{AAFCC7D7-FA9A-4895-8CE2-95261121C03D}"/>
              </a:ext>
            </a:extLst>
          </p:cNvPr>
          <p:cNvCxnSpPr>
            <a:cxnSpLocks/>
            <a:stCxn id="31" idx="2"/>
          </p:cNvCxnSpPr>
          <p:nvPr/>
        </p:nvCxnSpPr>
        <p:spPr>
          <a:xfrm>
            <a:off x="2242063" y="4861763"/>
            <a:ext cx="502060" cy="4074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6DE8FC4-CF80-4057-A0D8-7E5612FB6916}"/>
              </a:ext>
            </a:extLst>
          </p:cNvPr>
          <p:cNvCxnSpPr/>
          <p:nvPr/>
        </p:nvCxnSpPr>
        <p:spPr>
          <a:xfrm flipH="1">
            <a:off x="6084592" y="4919887"/>
            <a:ext cx="310832" cy="6628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00615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TotalTime>
  <Words>2573</Words>
  <Application>Microsoft Office PowerPoint</Application>
  <PresentationFormat>Custom</PresentationFormat>
  <Paragraphs>221</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Learn Operating  Digital Storage Oscilloscopes (DSOs)</vt:lpstr>
      <vt:lpstr>Slide 2</vt:lpstr>
      <vt:lpstr>First Step:</vt:lpstr>
      <vt:lpstr>What do the knobs do?   </vt:lpstr>
      <vt:lpstr>What do the knobs do?</vt:lpstr>
      <vt:lpstr>What do the knobs do?</vt:lpstr>
      <vt:lpstr>What do the knobs do?</vt:lpstr>
      <vt:lpstr>What does the Measure button do?</vt:lpstr>
      <vt:lpstr>What does the Channel Menu button do?</vt:lpstr>
      <vt:lpstr>What does the Channel Menu button do?</vt:lpstr>
      <vt:lpstr>What does the Channel Menu button do?</vt:lpstr>
      <vt:lpstr>What does the Acquire button do?</vt:lpstr>
      <vt:lpstr>What does the Cursor button do?</vt:lpstr>
      <vt:lpstr>What does the Display button do?</vt:lpstr>
      <vt:lpstr>What does the Display button do?</vt:lpstr>
      <vt:lpstr>What does the Display button do?</vt:lpstr>
      <vt:lpstr>What does the Display button do?</vt:lpstr>
      <vt:lpstr>Triggering Phenomenon</vt:lpstr>
      <vt:lpstr>Triggering Phenomenon</vt:lpstr>
      <vt:lpstr>Triggering Phenomenon</vt:lpstr>
      <vt:lpstr>Triggering Phenomenon</vt:lpstr>
      <vt:lpstr>Triggering Phenomenon</vt:lpstr>
      <vt:lpstr>Trigger panel options - Trigger Level knob </vt:lpstr>
      <vt:lpstr>Trigger panel options -Trigger menu button </vt:lpstr>
      <vt:lpstr>Trigger panel options -Trigger menu button </vt:lpstr>
      <vt:lpstr>Trigger panel options - 50% trigger</vt:lpstr>
      <vt:lpstr>Try out yourself</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Rupesh Gupta</dc:creator>
  <cp:lastModifiedBy>Wel Lab</cp:lastModifiedBy>
  <cp:revision>121</cp:revision>
  <dcterms:created xsi:type="dcterms:W3CDTF">2018-07-04T11:28:39Z</dcterms:created>
  <dcterms:modified xsi:type="dcterms:W3CDTF">2018-07-16T06:19:55Z</dcterms:modified>
</cp:coreProperties>
</file>